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1" r:id="rId3"/>
    <p:sldId id="298" r:id="rId4"/>
    <p:sldId id="262" r:id="rId5"/>
    <p:sldId id="263" r:id="rId6"/>
    <p:sldId id="299" r:id="rId7"/>
    <p:sldId id="260" r:id="rId8"/>
    <p:sldId id="265" r:id="rId9"/>
    <p:sldId id="258" r:id="rId10"/>
    <p:sldId id="275" r:id="rId11"/>
    <p:sldId id="300" r:id="rId12"/>
    <p:sldId id="301" r:id="rId13"/>
    <p:sldId id="302" r:id="rId14"/>
    <p:sldId id="303" r:id="rId15"/>
    <p:sldId id="304" r:id="rId16"/>
    <p:sldId id="305" r:id="rId17"/>
    <p:sldId id="306" r:id="rId18"/>
    <p:sldId id="307" r:id="rId19"/>
    <p:sldId id="308" r:id="rId20"/>
  </p:sldIdLst>
  <p:sldSz cx="9144000" cy="5143500" type="screen16x9"/>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11"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563" autoAdjust="0"/>
  </p:normalViewPr>
  <p:slideViewPr>
    <p:cSldViewPr>
      <p:cViewPr varScale="1">
        <p:scale>
          <a:sx n="80" d="100"/>
          <a:sy n="80" d="100"/>
        </p:scale>
        <p:origin x="1302" y="78"/>
      </p:cViewPr>
      <p:guideLst>
        <p:guide orient="horz" pos="171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V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14419D-1F59-40CC-87EB-50B72938A26A}" type="datetimeFigureOut">
              <a:rPr lang="es-VE" smtClean="0"/>
              <a:t>6/4/2023</a:t>
            </a:fld>
            <a:endParaRPr lang="es-V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V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V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D016EC-F65F-4C08-A609-261E7FFE0C98}" type="slidenum">
              <a:rPr lang="es-VE" smtClean="0"/>
              <a:t>‹Nº›</a:t>
            </a:fld>
            <a:endParaRPr lang="es-VE"/>
          </a:p>
        </p:txBody>
      </p:sp>
    </p:spTree>
    <p:extLst>
      <p:ext uri="{BB962C8B-B14F-4D97-AF65-F5344CB8AC3E}">
        <p14:creationId xmlns:p14="http://schemas.microsoft.com/office/powerpoint/2010/main" val="1232247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dirty="0"/>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a:t>
            </a:fld>
            <a:endParaRPr lang="es-VE"/>
          </a:p>
        </p:txBody>
      </p:sp>
    </p:spTree>
    <p:extLst>
      <p:ext uri="{BB962C8B-B14F-4D97-AF65-F5344CB8AC3E}">
        <p14:creationId xmlns:p14="http://schemas.microsoft.com/office/powerpoint/2010/main" val="120351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0"/>
              </a:spcAft>
            </a:pPr>
            <a:r>
              <a:rPr lang="es-VE" sz="1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VE" dirty="0"/>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10</a:t>
            </a:fld>
            <a:endParaRPr lang="es-VE"/>
          </a:p>
        </p:txBody>
      </p:sp>
    </p:spTree>
    <p:extLst>
      <p:ext uri="{BB962C8B-B14F-4D97-AF65-F5344CB8AC3E}">
        <p14:creationId xmlns:p14="http://schemas.microsoft.com/office/powerpoint/2010/main" val="2910234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r>
              <a:rPr lang="es-V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11</a:t>
            </a:fld>
            <a:endParaRPr lang="es-VE"/>
          </a:p>
        </p:txBody>
      </p:sp>
    </p:spTree>
    <p:extLst>
      <p:ext uri="{BB962C8B-B14F-4D97-AF65-F5344CB8AC3E}">
        <p14:creationId xmlns:p14="http://schemas.microsoft.com/office/powerpoint/2010/main" val="1318606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r>
              <a:rPr lang="es-V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12</a:t>
            </a:fld>
            <a:endParaRPr lang="es-VE"/>
          </a:p>
        </p:txBody>
      </p:sp>
    </p:spTree>
    <p:extLst>
      <p:ext uri="{BB962C8B-B14F-4D97-AF65-F5344CB8AC3E}">
        <p14:creationId xmlns:p14="http://schemas.microsoft.com/office/powerpoint/2010/main" val="1489177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r>
              <a:rPr lang="es-V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13</a:t>
            </a:fld>
            <a:endParaRPr lang="es-VE"/>
          </a:p>
        </p:txBody>
      </p:sp>
    </p:spTree>
    <p:extLst>
      <p:ext uri="{BB962C8B-B14F-4D97-AF65-F5344CB8AC3E}">
        <p14:creationId xmlns:p14="http://schemas.microsoft.com/office/powerpoint/2010/main" val="2922010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r>
              <a:rPr lang="es-V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14</a:t>
            </a:fld>
            <a:endParaRPr lang="es-VE"/>
          </a:p>
        </p:txBody>
      </p:sp>
    </p:spTree>
    <p:extLst>
      <p:ext uri="{BB962C8B-B14F-4D97-AF65-F5344CB8AC3E}">
        <p14:creationId xmlns:p14="http://schemas.microsoft.com/office/powerpoint/2010/main" val="9197277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r>
              <a:rPr lang="es-V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15</a:t>
            </a:fld>
            <a:endParaRPr lang="es-VE"/>
          </a:p>
        </p:txBody>
      </p:sp>
    </p:spTree>
    <p:extLst>
      <p:ext uri="{BB962C8B-B14F-4D97-AF65-F5344CB8AC3E}">
        <p14:creationId xmlns:p14="http://schemas.microsoft.com/office/powerpoint/2010/main" val="21341757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r>
              <a:rPr lang="es-V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16</a:t>
            </a:fld>
            <a:endParaRPr lang="es-VE"/>
          </a:p>
        </p:txBody>
      </p:sp>
    </p:spTree>
    <p:extLst>
      <p:ext uri="{BB962C8B-B14F-4D97-AF65-F5344CB8AC3E}">
        <p14:creationId xmlns:p14="http://schemas.microsoft.com/office/powerpoint/2010/main" val="2562901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r>
              <a:rPr lang="es-V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17</a:t>
            </a:fld>
            <a:endParaRPr lang="es-VE"/>
          </a:p>
        </p:txBody>
      </p:sp>
    </p:spTree>
    <p:extLst>
      <p:ext uri="{BB962C8B-B14F-4D97-AF65-F5344CB8AC3E}">
        <p14:creationId xmlns:p14="http://schemas.microsoft.com/office/powerpoint/2010/main" val="19576012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r>
              <a:rPr lang="es-V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18</a:t>
            </a:fld>
            <a:endParaRPr lang="es-VE"/>
          </a:p>
        </p:txBody>
      </p:sp>
    </p:spTree>
    <p:extLst>
      <p:ext uri="{BB962C8B-B14F-4D97-AF65-F5344CB8AC3E}">
        <p14:creationId xmlns:p14="http://schemas.microsoft.com/office/powerpoint/2010/main" val="30193816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r>
              <a:rPr lang="es-V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46D016EC-F65F-4C08-A609-261E7FFE0C98}" type="slidenum">
              <a:rPr lang="es-VE" smtClean="0"/>
              <a:t>19</a:t>
            </a:fld>
            <a:endParaRPr lang="es-VE"/>
          </a:p>
        </p:txBody>
      </p:sp>
    </p:spTree>
    <p:extLst>
      <p:ext uri="{BB962C8B-B14F-4D97-AF65-F5344CB8AC3E}">
        <p14:creationId xmlns:p14="http://schemas.microsoft.com/office/powerpoint/2010/main" val="1088036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dirty="0"/>
          </a:p>
        </p:txBody>
      </p:sp>
      <p:sp>
        <p:nvSpPr>
          <p:cNvPr id="4" name="Marcador de número de diapositiva 3"/>
          <p:cNvSpPr>
            <a:spLocks noGrp="1"/>
          </p:cNvSpPr>
          <p:nvPr>
            <p:ph type="sldNum" sz="quarter" idx="10"/>
          </p:nvPr>
        </p:nvSpPr>
        <p:spPr/>
        <p:txBody>
          <a:bodyPr/>
          <a:lstStyle/>
          <a:p>
            <a:fld id="{46D016EC-F65F-4C08-A609-261E7FFE0C98}" type="slidenum">
              <a:rPr lang="es-VE" smtClean="0"/>
              <a:t>2</a:t>
            </a:fld>
            <a:endParaRPr lang="es-VE"/>
          </a:p>
        </p:txBody>
      </p:sp>
    </p:spTree>
    <p:extLst>
      <p:ext uri="{BB962C8B-B14F-4D97-AF65-F5344CB8AC3E}">
        <p14:creationId xmlns:p14="http://schemas.microsoft.com/office/powerpoint/2010/main" val="2616306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dirty="0"/>
          </a:p>
        </p:txBody>
      </p:sp>
      <p:sp>
        <p:nvSpPr>
          <p:cNvPr id="4" name="Marcador de número de diapositiva 3"/>
          <p:cNvSpPr>
            <a:spLocks noGrp="1"/>
          </p:cNvSpPr>
          <p:nvPr>
            <p:ph type="sldNum" sz="quarter" idx="10"/>
          </p:nvPr>
        </p:nvSpPr>
        <p:spPr/>
        <p:txBody>
          <a:bodyPr/>
          <a:lstStyle/>
          <a:p>
            <a:fld id="{46D016EC-F65F-4C08-A609-261E7FFE0C98}" type="slidenum">
              <a:rPr lang="es-VE" smtClean="0"/>
              <a:t>3</a:t>
            </a:fld>
            <a:endParaRPr lang="es-VE"/>
          </a:p>
        </p:txBody>
      </p:sp>
    </p:spTree>
    <p:extLst>
      <p:ext uri="{BB962C8B-B14F-4D97-AF65-F5344CB8AC3E}">
        <p14:creationId xmlns:p14="http://schemas.microsoft.com/office/powerpoint/2010/main" val="4274751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endParaRPr lang="es-VE" dirty="0"/>
          </a:p>
        </p:txBody>
      </p:sp>
      <p:sp>
        <p:nvSpPr>
          <p:cNvPr id="4" name="Marcador de número de diapositiva 3"/>
          <p:cNvSpPr>
            <a:spLocks noGrp="1"/>
          </p:cNvSpPr>
          <p:nvPr>
            <p:ph type="sldNum" sz="quarter" idx="10"/>
          </p:nvPr>
        </p:nvSpPr>
        <p:spPr/>
        <p:txBody>
          <a:bodyPr/>
          <a:lstStyle/>
          <a:p>
            <a:fld id="{46D016EC-F65F-4C08-A609-261E7FFE0C98}" type="slidenum">
              <a:rPr lang="es-VE" smtClean="0"/>
              <a:t>4</a:t>
            </a:fld>
            <a:endParaRPr lang="es-VE"/>
          </a:p>
        </p:txBody>
      </p:sp>
    </p:spTree>
    <p:extLst>
      <p:ext uri="{BB962C8B-B14F-4D97-AF65-F5344CB8AC3E}">
        <p14:creationId xmlns:p14="http://schemas.microsoft.com/office/powerpoint/2010/main" val="1758035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s-VE" dirty="0"/>
          </a:p>
        </p:txBody>
      </p:sp>
      <p:sp>
        <p:nvSpPr>
          <p:cNvPr id="4" name="Marcador de número de diapositiva 3"/>
          <p:cNvSpPr>
            <a:spLocks noGrp="1"/>
          </p:cNvSpPr>
          <p:nvPr>
            <p:ph type="sldNum" sz="quarter" idx="10"/>
          </p:nvPr>
        </p:nvSpPr>
        <p:spPr/>
        <p:txBody>
          <a:bodyPr/>
          <a:lstStyle/>
          <a:p>
            <a:fld id="{46D016EC-F65F-4C08-A609-261E7FFE0C98}" type="slidenum">
              <a:rPr lang="es-VE" smtClean="0"/>
              <a:t>5</a:t>
            </a:fld>
            <a:endParaRPr lang="es-VE"/>
          </a:p>
        </p:txBody>
      </p:sp>
    </p:spTree>
    <p:extLst>
      <p:ext uri="{BB962C8B-B14F-4D97-AF65-F5344CB8AC3E}">
        <p14:creationId xmlns:p14="http://schemas.microsoft.com/office/powerpoint/2010/main" val="1218904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endParaRPr lang="es-VE"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s-VE" dirty="0"/>
          </a:p>
        </p:txBody>
      </p:sp>
      <p:sp>
        <p:nvSpPr>
          <p:cNvPr id="4" name="Marcador de número de diapositiva 3"/>
          <p:cNvSpPr>
            <a:spLocks noGrp="1"/>
          </p:cNvSpPr>
          <p:nvPr>
            <p:ph type="sldNum" sz="quarter" idx="10"/>
          </p:nvPr>
        </p:nvSpPr>
        <p:spPr/>
        <p:txBody>
          <a:bodyPr/>
          <a:lstStyle/>
          <a:p>
            <a:fld id="{46D016EC-F65F-4C08-A609-261E7FFE0C98}" type="slidenum">
              <a:rPr lang="es-VE" smtClean="0"/>
              <a:t>6</a:t>
            </a:fld>
            <a:endParaRPr lang="es-VE"/>
          </a:p>
        </p:txBody>
      </p:sp>
    </p:spTree>
    <p:extLst>
      <p:ext uri="{BB962C8B-B14F-4D97-AF65-F5344CB8AC3E}">
        <p14:creationId xmlns:p14="http://schemas.microsoft.com/office/powerpoint/2010/main" val="2488428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lnSpc>
                <a:spcPct val="107000"/>
              </a:lnSpc>
              <a:spcAft>
                <a:spcPts val="800"/>
              </a:spcAft>
            </a:pPr>
            <a:r>
              <a:rPr lang="es-VE"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s-VE" sz="1200" dirty="0">
                <a:effectLst/>
                <a:latin typeface="Times New Roman" panose="02020603050405020304" pitchFamily="18" charset="0"/>
              </a:rPr>
              <a:t> </a:t>
            </a:r>
            <a:endParaRPr lang="es-VE" dirty="0">
              <a:effectLst/>
            </a:endParaRPr>
          </a:p>
          <a:p>
            <a:endParaRPr lang="es-VE" dirty="0"/>
          </a:p>
        </p:txBody>
      </p:sp>
      <p:sp>
        <p:nvSpPr>
          <p:cNvPr id="4" name="Marcador de número de diapositiva 3"/>
          <p:cNvSpPr>
            <a:spLocks noGrp="1"/>
          </p:cNvSpPr>
          <p:nvPr>
            <p:ph type="sldNum" sz="quarter" idx="10"/>
          </p:nvPr>
        </p:nvSpPr>
        <p:spPr/>
        <p:txBody>
          <a:bodyPr/>
          <a:lstStyle/>
          <a:p>
            <a:fld id="{46D016EC-F65F-4C08-A609-261E7FFE0C98}" type="slidenum">
              <a:rPr lang="es-VE" smtClean="0"/>
              <a:t>7</a:t>
            </a:fld>
            <a:endParaRPr lang="es-VE"/>
          </a:p>
        </p:txBody>
      </p:sp>
    </p:spTree>
    <p:extLst>
      <p:ext uri="{BB962C8B-B14F-4D97-AF65-F5344CB8AC3E}">
        <p14:creationId xmlns:p14="http://schemas.microsoft.com/office/powerpoint/2010/main" val="887587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sz="1200" dirty="0">
              <a:effectLst/>
              <a:latin typeface="Times New Roman" panose="02020603050405020304" pitchFamily="18" charset="0"/>
            </a:endParaRPr>
          </a:p>
          <a:p>
            <a:pPr algn="just">
              <a:spcAft>
                <a:spcPts val="0"/>
              </a:spcAft>
            </a:pPr>
            <a:endParaRPr lang="es-VE" dirty="0">
              <a:effectLst/>
            </a:endParaRPr>
          </a:p>
          <a:p>
            <a:pPr algn="just">
              <a:spcAft>
                <a:spcPts val="0"/>
              </a:spcAft>
            </a:pPr>
            <a:r>
              <a:rPr lang="es-VE" sz="800" dirty="0">
                <a:effectLst/>
                <a:latin typeface="Times New Roman" panose="02020603050405020304" pitchFamily="18" charset="0"/>
                <a:ea typeface="Calibri" panose="020F0502020204030204" pitchFamily="34" charset="0"/>
                <a:cs typeface="Times New Roman" panose="02020603050405020304" pitchFamily="18" charset="0"/>
              </a:rPr>
              <a:t>Esta violencia corporativa y anónima se expresa de forma privilegiada en el cuerpo de las mujeres, y esta expresividad denota precisamente el esprit-de-corps de quienes la perpetran, se "escribe" en el cuerpo de las mujeres victimizadas por la conflictividad informal al hacer de sus cuerpos el bastidor en el que la estructura de la guerra se manifiesta (Segato, Rita. 2013;  Buenos Aires: Editorial Tinta Limón): “…</a:t>
            </a:r>
            <a:r>
              <a:rPr lang="es-VE" sz="800" b="1" i="1" dirty="0">
                <a:effectLst/>
                <a:latin typeface="Times New Roman" panose="02020603050405020304" pitchFamily="18" charset="0"/>
                <a:ea typeface="Calibri" panose="020F0502020204030204" pitchFamily="34" charset="0"/>
                <a:cs typeface="Times New Roman" panose="02020603050405020304" pitchFamily="18" charset="0"/>
              </a:rPr>
              <a:t>En otras palabras, en estas guerras de bajos niveles de formalización, parece estar difundiéndose una convención o código: la afirmación de la capacidad letal de las facciones antagónicas en lo que llamé "la escritura en el cuerpo de las mujeres" (Segato, 2006; 2013), de forma genérica y por su asociación con la jurisdicción enemiga, como documento eficiente de la efímera victoria sobre la moral del antagonista. Y ¿por qué en las mujeres y por qué por medio de formas sexualizadas de agresión? Porque es en la violencia ejecutada por medios sexuales donde se afirma la destrucción moral del enemigo, cuando no puede ser escenificada mediante la firma pública de un documento formal de rendición. En este contexto, el cuerpo de la mujer es el bastidor o soporte en que se escribe la derrota moral del enemigo</a:t>
            </a:r>
            <a:r>
              <a:rPr lang="es-VE" sz="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VE" sz="1000" dirty="0">
              <a:effectLst/>
              <a:latin typeface="Calibri" panose="020F0502020204030204" pitchFamily="34" charset="0"/>
              <a:ea typeface="Calibri" panose="020F0502020204030204" pitchFamily="34" charset="0"/>
              <a:cs typeface="Times New Roman" panose="02020603050405020304" pitchFamily="18" charset="0"/>
            </a:endParaRPr>
          </a:p>
          <a:p>
            <a:endParaRPr lang="es-VE" dirty="0"/>
          </a:p>
        </p:txBody>
      </p:sp>
      <p:sp>
        <p:nvSpPr>
          <p:cNvPr id="4" name="Marcador de número de diapositiva 3"/>
          <p:cNvSpPr>
            <a:spLocks noGrp="1"/>
          </p:cNvSpPr>
          <p:nvPr>
            <p:ph type="sldNum" sz="quarter" idx="10"/>
          </p:nvPr>
        </p:nvSpPr>
        <p:spPr/>
        <p:txBody>
          <a:bodyPr/>
          <a:lstStyle/>
          <a:p>
            <a:fld id="{46D016EC-F65F-4C08-A609-261E7FFE0C98}" type="slidenum">
              <a:rPr lang="es-VE" smtClean="0"/>
              <a:t>8</a:t>
            </a:fld>
            <a:endParaRPr lang="es-VE"/>
          </a:p>
        </p:txBody>
      </p:sp>
    </p:spTree>
    <p:extLst>
      <p:ext uri="{BB962C8B-B14F-4D97-AF65-F5344CB8AC3E}">
        <p14:creationId xmlns:p14="http://schemas.microsoft.com/office/powerpoint/2010/main" val="1292319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dirty="0"/>
          </a:p>
        </p:txBody>
      </p:sp>
      <p:sp>
        <p:nvSpPr>
          <p:cNvPr id="4" name="Marcador de número de diapositiva 3"/>
          <p:cNvSpPr>
            <a:spLocks noGrp="1"/>
          </p:cNvSpPr>
          <p:nvPr>
            <p:ph type="sldNum" sz="quarter" idx="10"/>
          </p:nvPr>
        </p:nvSpPr>
        <p:spPr/>
        <p:txBody>
          <a:bodyPr/>
          <a:lstStyle/>
          <a:p>
            <a:fld id="{46D016EC-F65F-4C08-A609-261E7FFE0C98}" type="slidenum">
              <a:rPr lang="es-VE" smtClean="0"/>
              <a:t>9</a:t>
            </a:fld>
            <a:endParaRPr lang="es-VE"/>
          </a:p>
        </p:txBody>
      </p:sp>
    </p:spTree>
    <p:extLst>
      <p:ext uri="{BB962C8B-B14F-4D97-AF65-F5344CB8AC3E}">
        <p14:creationId xmlns:p14="http://schemas.microsoft.com/office/powerpoint/2010/main" val="1088074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a:t>Haga clic para modificar el estilo de título del patrón</a:t>
            </a:r>
            <a:endParaRPr lang="es-VE"/>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VE"/>
          </a:p>
        </p:txBody>
      </p:sp>
      <p:sp>
        <p:nvSpPr>
          <p:cNvPr id="4" name="3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871257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1404056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05979"/>
            <a:ext cx="2057400" cy="4388644"/>
          </a:xfrm>
        </p:spPr>
        <p:txBody>
          <a:bodyPr vert="eaVert"/>
          <a:lstStyle/>
          <a:p>
            <a:r>
              <a:rPr lang="es-ES"/>
              <a:t>Haga clic para modificar el estilo de título del patrón</a:t>
            </a:r>
            <a:endParaRPr lang="es-VE"/>
          </a:p>
        </p:txBody>
      </p:sp>
      <p:sp>
        <p:nvSpPr>
          <p:cNvPr id="3" name="2 Marcador de texto vertical"/>
          <p:cNvSpPr>
            <a:spLocks noGrp="1"/>
          </p:cNvSpPr>
          <p:nvPr>
            <p:ph type="body" orient="vert" idx="1"/>
          </p:nvPr>
        </p:nvSpPr>
        <p:spPr>
          <a:xfrm>
            <a:off x="457200" y="205979"/>
            <a:ext cx="6019800" cy="438864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3152707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3794299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a:t>Haga clic para modificar el estilo de título del patrón</a:t>
            </a:r>
            <a:endParaRPr lang="es-VE"/>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3636527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contenido"/>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contenido"/>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5" name="4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1801749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VE"/>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7" name="6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3496204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VE"/>
          </a:p>
        </p:txBody>
      </p:sp>
      <p:sp>
        <p:nvSpPr>
          <p:cNvPr id="3" name="2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3100124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1715517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a:t>Haga clic para modificar el estilo de título del patrón</a:t>
            </a:r>
            <a:endParaRPr lang="es-VE"/>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305130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a:t>Haga clic para modificar el estilo de título del patrón</a:t>
            </a:r>
            <a:endParaRPr lang="es-VE"/>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C473A42-B9EA-4205-9A07-63674A84F5A2}" type="datetimeFigureOut">
              <a:rPr lang="es-VE" smtClean="0"/>
              <a:t>6/4/2023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F8BD4E7-E0B5-44B3-8C36-2DE5A7446BE7}" type="slidenum">
              <a:rPr lang="es-VE" smtClean="0"/>
              <a:t>‹Nº›</a:t>
            </a:fld>
            <a:endParaRPr lang="es-VE"/>
          </a:p>
        </p:txBody>
      </p:sp>
    </p:spTree>
    <p:extLst>
      <p:ext uri="{BB962C8B-B14F-4D97-AF65-F5344CB8AC3E}">
        <p14:creationId xmlns:p14="http://schemas.microsoft.com/office/powerpoint/2010/main" val="2599943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a:t>Haga clic para modificar el estilo de título del patrón</a:t>
            </a:r>
            <a:endParaRPr lang="es-VE"/>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C473A42-B9EA-4205-9A07-63674A84F5A2}" type="datetimeFigureOut">
              <a:rPr lang="es-VE" smtClean="0"/>
              <a:t>6/4/2023</a:t>
            </a:fld>
            <a:endParaRPr lang="es-VE"/>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F8BD4E7-E0B5-44B3-8C36-2DE5A7446BE7}" type="slidenum">
              <a:rPr lang="es-VE" smtClean="0"/>
              <a:t>‹Nº›</a:t>
            </a:fld>
            <a:endParaRPr lang="es-VE"/>
          </a:p>
        </p:txBody>
      </p:sp>
    </p:spTree>
    <p:extLst>
      <p:ext uri="{BB962C8B-B14F-4D97-AF65-F5344CB8AC3E}">
        <p14:creationId xmlns:p14="http://schemas.microsoft.com/office/powerpoint/2010/main" val="1987452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4803998"/>
            <a:ext cx="9144000" cy="339502"/>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6" name="5 CuadroTexto"/>
          <p:cNvSpPr txBox="1"/>
          <p:nvPr/>
        </p:nvSpPr>
        <p:spPr>
          <a:xfrm>
            <a:off x="179512" y="483518"/>
            <a:ext cx="3935287" cy="1569660"/>
          </a:xfrm>
          <a:prstGeom prst="rect">
            <a:avLst/>
          </a:prstGeom>
          <a:noFill/>
        </p:spPr>
        <p:txBody>
          <a:bodyPr wrap="square" rtlCol="0">
            <a:spAutoFit/>
          </a:bodyPr>
          <a:lstStyle/>
          <a:p>
            <a:r>
              <a:rPr lang="es-VE" sz="3200" dirty="0">
                <a:solidFill>
                  <a:srgbClr val="FF9933"/>
                </a:solidFill>
                <a:latin typeface="Arial Black" pitchFamily="34" charset="0"/>
                <a:cs typeface="Aharoni" pitchFamily="2" charset="-79"/>
              </a:rPr>
              <a:t>MONITOREO DE FEMICIDIOS EN VENEZUELA</a:t>
            </a:r>
          </a:p>
        </p:txBody>
      </p:sp>
      <p:pic>
        <p:nvPicPr>
          <p:cNvPr id="4" name="Imagen 3"/>
          <p:cNvPicPr>
            <a:picLocks noChangeAspect="1"/>
          </p:cNvPicPr>
          <p:nvPr/>
        </p:nvPicPr>
        <p:blipFill>
          <a:blip r:embed="rId3"/>
          <a:stretch>
            <a:fillRect/>
          </a:stretch>
        </p:blipFill>
        <p:spPr>
          <a:xfrm>
            <a:off x="3995936" y="115193"/>
            <a:ext cx="5040560" cy="4616798"/>
          </a:xfrm>
          <a:prstGeom prst="rect">
            <a:avLst/>
          </a:prstGeom>
        </p:spPr>
      </p:pic>
      <p:sp>
        <p:nvSpPr>
          <p:cNvPr id="7" name="Rectángulo 6"/>
          <p:cNvSpPr/>
          <p:nvPr/>
        </p:nvSpPr>
        <p:spPr>
          <a:xfrm>
            <a:off x="251520" y="2548747"/>
            <a:ext cx="3384376" cy="477054"/>
          </a:xfrm>
          <a:prstGeom prst="rect">
            <a:avLst/>
          </a:prstGeom>
        </p:spPr>
        <p:txBody>
          <a:bodyPr wrap="square">
            <a:spAutoFit/>
          </a:bodyPr>
          <a:lstStyle/>
          <a:p>
            <a:r>
              <a:rPr lang="es-VE" sz="2500" dirty="0">
                <a:latin typeface="Arial Black" panose="020B0A04020102020204" pitchFamily="34" charset="0"/>
              </a:rPr>
              <a:t>Año 2022</a:t>
            </a:r>
          </a:p>
        </p:txBody>
      </p:sp>
    </p:spTree>
    <p:extLst>
      <p:ext uri="{BB962C8B-B14F-4D97-AF65-F5344CB8AC3E}">
        <p14:creationId xmlns:p14="http://schemas.microsoft.com/office/powerpoint/2010/main" val="3179065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10" name="Rectángulo 8"/>
          <p:cNvSpPr/>
          <p:nvPr/>
        </p:nvSpPr>
        <p:spPr>
          <a:xfrm>
            <a:off x="440658" y="590951"/>
            <a:ext cx="7515718" cy="595932"/>
          </a:xfrm>
          <a:prstGeom prst="rect">
            <a:avLst/>
          </a:prstGeom>
        </p:spPr>
        <p:txBody>
          <a:bodyPr wrap="square">
            <a:spAutoFit/>
          </a:bodyPr>
          <a:lstStyle/>
          <a:p>
            <a:pPr lvl="0" algn="just">
              <a:lnSpc>
                <a:spcPct val="107000"/>
              </a:lnSpc>
              <a:spcAft>
                <a:spcPts val="800"/>
              </a:spcAft>
            </a:pPr>
            <a:r>
              <a:rPr lang="es-VE" sz="3200" b="1" dirty="0">
                <a:solidFill>
                  <a:srgbClr val="FF9933"/>
                </a:solidFill>
                <a:latin typeface="+mj-lt"/>
                <a:ea typeface="Calibri" panose="020F0502020204030204" pitchFamily="34" charset="0"/>
                <a:cs typeface="Times New Roman" panose="02020603050405020304" pitchFamily="18" charset="0"/>
              </a:rPr>
              <a:t>Signos de violencia y causas de la muerte</a:t>
            </a:r>
          </a:p>
        </p:txBody>
      </p:sp>
      <p:sp>
        <p:nvSpPr>
          <p:cNvPr id="11" name="Rectángulo 9"/>
          <p:cNvSpPr/>
          <p:nvPr/>
        </p:nvSpPr>
        <p:spPr>
          <a:xfrm>
            <a:off x="475482" y="1449863"/>
            <a:ext cx="7200800" cy="2443298"/>
          </a:xfrm>
          <a:prstGeom prst="rect">
            <a:avLst/>
          </a:prstGeom>
        </p:spPr>
        <p:txBody>
          <a:bodyPr wrap="square">
            <a:spAutoFit/>
          </a:bodyPr>
          <a:lstStyle/>
          <a:p>
            <a:pPr marL="342900" lvl="0" indent="-342900" algn="just">
              <a:lnSpc>
                <a:spcPct val="107000"/>
              </a:lnSpc>
              <a:spcAft>
                <a:spcPts val="0"/>
              </a:spcAft>
              <a:buFont typeface="Arial"/>
              <a:buChar char="●"/>
            </a:pPr>
            <a:r>
              <a:rPr lang="es-MX" b="1" i="1" dirty="0">
                <a:latin typeface="Times New Roman"/>
                <a:ea typeface="Times New Roman"/>
                <a:cs typeface="Noto Sans Symbols"/>
              </a:rPr>
              <a:t>Mutilación o descuartizamiento </a:t>
            </a:r>
            <a:r>
              <a:rPr lang="es-MX" dirty="0">
                <a:latin typeface="Times New Roman"/>
                <a:ea typeface="Times New Roman"/>
                <a:cs typeface="Noto Sans Symbols"/>
              </a:rPr>
              <a:t>presente en </a:t>
            </a:r>
            <a:r>
              <a:rPr lang="es-MX" b="1" i="1" dirty="0">
                <a:latin typeface="Times New Roman"/>
                <a:ea typeface="Times New Roman"/>
                <a:cs typeface="Noto Sans Symbols"/>
              </a:rPr>
              <a:t>26 casos</a:t>
            </a:r>
            <a:r>
              <a:rPr lang="es-MX" dirty="0">
                <a:latin typeface="Times New Roman"/>
                <a:ea typeface="Times New Roman"/>
                <a:cs typeface="Noto Sans Symbols"/>
              </a:rPr>
              <a:t>.</a:t>
            </a:r>
          </a:p>
          <a:p>
            <a:pPr marL="342900" lvl="0" indent="-342900" algn="just">
              <a:lnSpc>
                <a:spcPct val="107000"/>
              </a:lnSpc>
              <a:spcAft>
                <a:spcPts val="0"/>
              </a:spcAft>
              <a:buFont typeface="Arial"/>
              <a:buChar char="●"/>
            </a:pPr>
            <a:r>
              <a:rPr lang="es-MX" dirty="0">
                <a:latin typeface="Times New Roman"/>
                <a:ea typeface="Times New Roman"/>
                <a:cs typeface="Noto Sans Symbols"/>
              </a:rPr>
              <a:t>Otros </a:t>
            </a:r>
            <a:r>
              <a:rPr lang="es-MX" b="1" i="1" dirty="0">
                <a:latin typeface="Times New Roman"/>
                <a:ea typeface="Times New Roman"/>
                <a:cs typeface="Noto Sans Symbols"/>
              </a:rPr>
              <a:t>13</a:t>
            </a:r>
            <a:r>
              <a:rPr lang="es-MX" dirty="0">
                <a:latin typeface="Times New Roman"/>
                <a:ea typeface="Times New Roman"/>
                <a:cs typeface="Noto Sans Symbols"/>
              </a:rPr>
              <a:t> registran a </a:t>
            </a:r>
            <a:r>
              <a:rPr lang="es-MX" b="1" i="1" dirty="0">
                <a:latin typeface="Times New Roman"/>
                <a:ea typeface="Times New Roman"/>
                <a:cs typeface="Noto Sans Symbols"/>
              </a:rPr>
              <a:t>cadáveres arrojados en la vía pública</a:t>
            </a:r>
            <a:r>
              <a:rPr lang="es-MX" dirty="0">
                <a:latin typeface="Times New Roman"/>
                <a:ea typeface="Times New Roman"/>
                <a:cs typeface="Noto Sans Symbols"/>
              </a:rPr>
              <a:t>.</a:t>
            </a:r>
          </a:p>
          <a:p>
            <a:pPr marL="342900" lvl="0" indent="-342900" algn="just">
              <a:lnSpc>
                <a:spcPct val="107000"/>
              </a:lnSpc>
              <a:spcAft>
                <a:spcPts val="0"/>
              </a:spcAft>
              <a:buFont typeface="Arial"/>
              <a:buChar char="●"/>
            </a:pPr>
            <a:r>
              <a:rPr lang="es-MX" b="1" i="1" dirty="0">
                <a:latin typeface="Times New Roman"/>
                <a:ea typeface="Times New Roman"/>
                <a:cs typeface="Noto Sans Symbols"/>
              </a:rPr>
              <a:t>12</a:t>
            </a:r>
            <a:r>
              <a:rPr lang="es-MX" dirty="0">
                <a:latin typeface="Times New Roman"/>
                <a:ea typeface="Times New Roman"/>
                <a:cs typeface="Noto Sans Symbols"/>
              </a:rPr>
              <a:t> con </a:t>
            </a:r>
            <a:r>
              <a:rPr lang="es-MX" b="1" i="1" dirty="0">
                <a:latin typeface="Times New Roman"/>
                <a:ea typeface="Times New Roman"/>
                <a:cs typeface="Noto Sans Symbols"/>
              </a:rPr>
              <a:t>lesiones genitales y para genitales.</a:t>
            </a:r>
          </a:p>
          <a:p>
            <a:pPr marL="342900" lvl="0" indent="-342900" algn="just">
              <a:lnSpc>
                <a:spcPct val="107000"/>
              </a:lnSpc>
              <a:spcAft>
                <a:spcPts val="0"/>
              </a:spcAft>
              <a:buFont typeface="Arial"/>
              <a:buChar char="●"/>
            </a:pPr>
            <a:r>
              <a:rPr lang="es-MX" b="1" i="1" dirty="0">
                <a:latin typeface="Times New Roman"/>
                <a:ea typeface="Times New Roman"/>
                <a:cs typeface="Noto Sans Symbols"/>
              </a:rPr>
              <a:t>5</a:t>
            </a:r>
            <a:r>
              <a:rPr lang="es-MX" dirty="0">
                <a:latin typeface="Times New Roman"/>
                <a:ea typeface="Times New Roman"/>
                <a:cs typeface="Noto Sans Symbols"/>
              </a:rPr>
              <a:t> cuerpos con </a:t>
            </a:r>
            <a:r>
              <a:rPr lang="es-MX" b="1" i="1" dirty="0">
                <a:latin typeface="Times New Roman"/>
                <a:ea typeface="Times New Roman"/>
                <a:cs typeface="Noto Sans Symbols"/>
              </a:rPr>
              <a:t>signos de ataduras</a:t>
            </a:r>
            <a:r>
              <a:rPr lang="es-MX" dirty="0">
                <a:latin typeface="Times New Roman"/>
                <a:ea typeface="Times New Roman"/>
                <a:cs typeface="Noto Sans Symbols"/>
              </a:rPr>
              <a:t>.</a:t>
            </a:r>
          </a:p>
          <a:p>
            <a:pPr marL="342900" lvl="0" indent="-342900" algn="just">
              <a:lnSpc>
                <a:spcPct val="107000"/>
              </a:lnSpc>
              <a:spcAft>
                <a:spcPts val="0"/>
              </a:spcAft>
              <a:buFont typeface="Arial"/>
              <a:buChar char="●"/>
            </a:pPr>
            <a:r>
              <a:rPr lang="es-MX" b="1" i="1" dirty="0">
                <a:latin typeface="Times New Roman"/>
                <a:ea typeface="Times New Roman"/>
                <a:cs typeface="Noto Sans Symbols"/>
              </a:rPr>
              <a:t>4</a:t>
            </a:r>
            <a:r>
              <a:rPr lang="es-MX" dirty="0">
                <a:latin typeface="Times New Roman"/>
                <a:ea typeface="Times New Roman"/>
                <a:cs typeface="Noto Sans Symbols"/>
              </a:rPr>
              <a:t> cadáveres </a:t>
            </a:r>
            <a:r>
              <a:rPr lang="es-MX" b="1" i="1" dirty="0">
                <a:latin typeface="Times New Roman"/>
                <a:ea typeface="Times New Roman"/>
                <a:cs typeface="Noto Sans Symbols"/>
              </a:rPr>
              <a:t>incinerados</a:t>
            </a:r>
            <a:r>
              <a:rPr lang="es-MX" dirty="0">
                <a:latin typeface="Times New Roman"/>
                <a:ea typeface="Times New Roman"/>
                <a:cs typeface="Noto Sans Symbols"/>
              </a:rPr>
              <a:t>.</a:t>
            </a:r>
          </a:p>
          <a:p>
            <a:pPr marL="342900" lvl="0" indent="-342900" algn="just">
              <a:lnSpc>
                <a:spcPct val="107000"/>
              </a:lnSpc>
              <a:spcAft>
                <a:spcPts val="0"/>
              </a:spcAft>
              <a:buFont typeface="Arial"/>
              <a:buChar char="●"/>
            </a:pPr>
            <a:r>
              <a:rPr lang="es-MX" b="1" i="1" dirty="0">
                <a:latin typeface="Times New Roman"/>
                <a:ea typeface="Times New Roman"/>
                <a:cs typeface="Noto Sans Symbols"/>
              </a:rPr>
              <a:t>3 </a:t>
            </a:r>
            <a:r>
              <a:rPr lang="es-MX" dirty="0">
                <a:latin typeface="Times New Roman"/>
                <a:ea typeface="Times New Roman"/>
                <a:cs typeface="Noto Sans Symbols"/>
              </a:rPr>
              <a:t>cuerpos </a:t>
            </a:r>
            <a:r>
              <a:rPr lang="es-MX" b="1" i="1" dirty="0">
                <a:latin typeface="Times New Roman"/>
                <a:ea typeface="Times New Roman"/>
                <a:cs typeface="Noto Sans Symbols"/>
              </a:rPr>
              <a:t>arrojados en basureros</a:t>
            </a:r>
            <a:r>
              <a:rPr lang="es-MX" dirty="0">
                <a:latin typeface="Times New Roman"/>
                <a:ea typeface="Times New Roman"/>
                <a:cs typeface="Noto Sans Symbols"/>
              </a:rPr>
              <a:t>.</a:t>
            </a:r>
          </a:p>
          <a:p>
            <a:pPr marL="342900" lvl="0" indent="-342900" algn="just">
              <a:lnSpc>
                <a:spcPct val="107000"/>
              </a:lnSpc>
              <a:spcAft>
                <a:spcPts val="0"/>
              </a:spcAft>
              <a:buFont typeface="Arial"/>
              <a:buChar char="●"/>
            </a:pPr>
            <a:r>
              <a:rPr lang="es-MX" b="1" i="1" dirty="0">
                <a:latin typeface="Times New Roman"/>
                <a:ea typeface="Times New Roman"/>
                <a:cs typeface="Noto Sans Symbols"/>
              </a:rPr>
              <a:t>5</a:t>
            </a:r>
            <a:r>
              <a:rPr lang="es-MX" dirty="0">
                <a:latin typeface="Times New Roman"/>
                <a:ea typeface="Times New Roman"/>
                <a:cs typeface="Noto Sans Symbols"/>
              </a:rPr>
              <a:t> cuerpos presentaron </a:t>
            </a:r>
            <a:r>
              <a:rPr lang="es-MX" b="1" i="1" dirty="0">
                <a:latin typeface="Times New Roman"/>
                <a:ea typeface="Times New Roman"/>
                <a:cs typeface="Noto Sans Symbols"/>
              </a:rPr>
              <a:t>al menos 2 de los signos </a:t>
            </a:r>
            <a:r>
              <a:rPr lang="es-MX" dirty="0">
                <a:latin typeface="Times New Roman"/>
                <a:ea typeface="Times New Roman"/>
                <a:cs typeface="Noto Sans Symbols"/>
              </a:rPr>
              <a:t>descritos.</a:t>
            </a:r>
          </a:p>
          <a:p>
            <a:pPr marL="342900" lvl="0" indent="-342900" algn="just">
              <a:lnSpc>
                <a:spcPct val="107000"/>
              </a:lnSpc>
              <a:spcAft>
                <a:spcPts val="0"/>
              </a:spcAft>
              <a:buFont typeface="Arial"/>
              <a:buChar char="●"/>
            </a:pPr>
            <a:endParaRPr lang="es-MX" dirty="0">
              <a:latin typeface="Times New Roman"/>
              <a:ea typeface="Times New Roman"/>
              <a:cs typeface="Noto Sans Symbols"/>
            </a:endParaRPr>
          </a:p>
        </p:txBody>
      </p:sp>
      <p:pic>
        <p:nvPicPr>
          <p:cNvPr id="7" name="Imagen 6">
            <a:extLst>
              <a:ext uri="{FF2B5EF4-FFF2-40B4-BE49-F238E27FC236}">
                <a16:creationId xmlns:a16="http://schemas.microsoft.com/office/drawing/2014/main" id="{0CE24D06-645A-8638-F498-C3413862517E}"/>
              </a:ext>
            </a:extLst>
          </p:cNvPr>
          <p:cNvPicPr>
            <a:picLocks noChangeAspect="1"/>
          </p:cNvPicPr>
          <p:nvPr/>
        </p:nvPicPr>
        <p:blipFill>
          <a:blip r:embed="rId4"/>
          <a:stretch>
            <a:fillRect/>
          </a:stretch>
        </p:blipFill>
        <p:spPr>
          <a:xfrm>
            <a:off x="7302848" y="2391031"/>
            <a:ext cx="1841152" cy="2377646"/>
          </a:xfrm>
          <a:prstGeom prst="rect">
            <a:avLst/>
          </a:prstGeom>
        </p:spPr>
      </p:pic>
    </p:spTree>
    <p:extLst>
      <p:ext uri="{BB962C8B-B14F-4D97-AF65-F5344CB8AC3E}">
        <p14:creationId xmlns:p14="http://schemas.microsoft.com/office/powerpoint/2010/main" val="2383250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2" name="Rectángulo 1"/>
          <p:cNvSpPr/>
          <p:nvPr/>
        </p:nvSpPr>
        <p:spPr>
          <a:xfrm>
            <a:off x="179512" y="2178863"/>
            <a:ext cx="3733073" cy="595932"/>
          </a:xfrm>
          <a:prstGeom prst="rect">
            <a:avLst/>
          </a:prstGeom>
        </p:spPr>
        <p:txBody>
          <a:bodyPr wrap="none">
            <a:spAutoFit/>
          </a:bodyPr>
          <a:lstStyle/>
          <a:p>
            <a:pPr algn="just">
              <a:lnSpc>
                <a:spcPct val="107000"/>
              </a:lnSpc>
              <a:spcAft>
                <a:spcPts val="0"/>
              </a:spcAft>
            </a:pPr>
            <a:r>
              <a:rPr lang="es-VE" sz="3200" b="1" dirty="0">
                <a:solidFill>
                  <a:srgbClr val="FF9933"/>
                </a:solidFill>
                <a:latin typeface="+mj-lt"/>
                <a:ea typeface="Calibri" panose="020F0502020204030204" pitchFamily="34" charset="0"/>
                <a:cs typeface="Times New Roman" panose="02020603050405020304" pitchFamily="18" charset="0"/>
              </a:rPr>
              <a:t>Testigos presenciales</a:t>
            </a:r>
            <a:endParaRPr lang="es-VE" sz="3200" b="1" dirty="0">
              <a:solidFill>
                <a:srgbClr val="FF9933"/>
              </a:solidFill>
              <a:effectLst/>
              <a:latin typeface="+mj-lt"/>
              <a:ea typeface="Calibri" panose="020F0502020204030204" pitchFamily="34" charset="0"/>
              <a:cs typeface="Times New Roman" panose="02020603050405020304" pitchFamily="18" charset="0"/>
            </a:endParaRPr>
          </a:p>
        </p:txBody>
      </p:sp>
      <p:sp>
        <p:nvSpPr>
          <p:cNvPr id="3" name="Rectángulo 2"/>
          <p:cNvSpPr/>
          <p:nvPr/>
        </p:nvSpPr>
        <p:spPr>
          <a:xfrm>
            <a:off x="233082" y="2874598"/>
            <a:ext cx="6912768" cy="1257845"/>
          </a:xfrm>
          <a:prstGeom prst="rect">
            <a:avLst/>
          </a:prstGeom>
        </p:spPr>
        <p:txBody>
          <a:bodyPr wrap="square">
            <a:spAutoFit/>
          </a:bodyPr>
          <a:lstStyle/>
          <a:p>
            <a:pPr marL="342900" lvl="0" indent="-342900" algn="just">
              <a:lnSpc>
                <a:spcPct val="107000"/>
              </a:lnSpc>
              <a:spcAft>
                <a:spcPts val="0"/>
              </a:spcAft>
              <a:buFont typeface="Arial"/>
              <a:buChar char="●"/>
            </a:pPr>
            <a:r>
              <a:rPr lang="es-MX" dirty="0">
                <a:latin typeface="Times New Roman"/>
                <a:ea typeface="Times New Roman"/>
                <a:cs typeface="Noto Sans Symbols"/>
              </a:rPr>
              <a:t>En el </a:t>
            </a:r>
            <a:r>
              <a:rPr lang="es-MX" b="1" i="1" dirty="0">
                <a:latin typeface="Times New Roman"/>
                <a:ea typeface="Times New Roman"/>
                <a:cs typeface="Noto Sans Symbols"/>
              </a:rPr>
              <a:t>64,2%</a:t>
            </a:r>
            <a:r>
              <a:rPr lang="es-MX" dirty="0">
                <a:latin typeface="Times New Roman"/>
                <a:ea typeface="Times New Roman"/>
                <a:cs typeface="Noto Sans Symbols"/>
              </a:rPr>
              <a:t> de los casos no se hace referencia a la </a:t>
            </a:r>
            <a:r>
              <a:rPr lang="es-MX" b="1" i="1" dirty="0">
                <a:latin typeface="Times New Roman"/>
                <a:ea typeface="Times New Roman"/>
                <a:cs typeface="Noto Sans Symbols"/>
              </a:rPr>
              <a:t>presencia o no de testigos.</a:t>
            </a:r>
          </a:p>
          <a:p>
            <a:pPr marL="342900" lvl="0" indent="-342900" algn="just">
              <a:lnSpc>
                <a:spcPct val="107000"/>
              </a:lnSpc>
              <a:spcAft>
                <a:spcPts val="0"/>
              </a:spcAft>
              <a:buFont typeface="Arial"/>
              <a:buChar char="●"/>
            </a:pPr>
            <a:r>
              <a:rPr lang="es-MX" dirty="0">
                <a:latin typeface="Times New Roman"/>
                <a:ea typeface="Times New Roman"/>
                <a:cs typeface="Noto Sans Symbols"/>
              </a:rPr>
              <a:t>En un </a:t>
            </a:r>
            <a:r>
              <a:rPr lang="es-MX" b="1" i="1" dirty="0">
                <a:latin typeface="Times New Roman"/>
                <a:ea typeface="Times New Roman"/>
                <a:cs typeface="Noto Sans Symbols"/>
              </a:rPr>
              <a:t>14,5%</a:t>
            </a:r>
            <a:r>
              <a:rPr lang="es-MX" dirty="0">
                <a:latin typeface="Times New Roman"/>
                <a:ea typeface="Times New Roman"/>
                <a:cs typeface="Noto Sans Symbols"/>
              </a:rPr>
              <a:t> hubo como testigos </a:t>
            </a:r>
            <a:r>
              <a:rPr lang="es-MX" b="1" i="1" dirty="0">
                <a:latin typeface="Times New Roman"/>
                <a:ea typeface="Times New Roman"/>
                <a:cs typeface="Noto Sans Symbols"/>
              </a:rPr>
              <a:t>familiares y conocidos </a:t>
            </a:r>
            <a:r>
              <a:rPr lang="es-MX" dirty="0">
                <a:latin typeface="Times New Roman"/>
                <a:ea typeface="Times New Roman"/>
                <a:cs typeface="Noto Sans Symbols"/>
              </a:rPr>
              <a:t>de la víctima y en un </a:t>
            </a:r>
            <a:r>
              <a:rPr lang="es-MX" b="1" i="1" dirty="0">
                <a:latin typeface="Times New Roman"/>
                <a:ea typeface="Times New Roman"/>
                <a:cs typeface="Noto Sans Symbols"/>
              </a:rPr>
              <a:t>8,5%</a:t>
            </a:r>
            <a:r>
              <a:rPr lang="es-MX" dirty="0">
                <a:latin typeface="Times New Roman"/>
                <a:ea typeface="Times New Roman"/>
                <a:cs typeface="Noto Sans Symbols"/>
              </a:rPr>
              <a:t> los testigos eran </a:t>
            </a:r>
            <a:r>
              <a:rPr lang="es-MX" b="1" i="1" dirty="0">
                <a:latin typeface="Times New Roman"/>
                <a:ea typeface="Times New Roman"/>
                <a:cs typeface="Noto Sans Symbols"/>
              </a:rPr>
              <a:t>transeúntes</a:t>
            </a:r>
            <a:r>
              <a:rPr lang="es-MX" dirty="0">
                <a:latin typeface="Times New Roman"/>
                <a:ea typeface="Times New Roman"/>
                <a:cs typeface="Noto Sans Symbols"/>
              </a:rPr>
              <a:t>.</a:t>
            </a:r>
          </a:p>
        </p:txBody>
      </p:sp>
      <p:sp>
        <p:nvSpPr>
          <p:cNvPr id="7" name="Rectángulo 3"/>
          <p:cNvSpPr/>
          <p:nvPr/>
        </p:nvSpPr>
        <p:spPr>
          <a:xfrm>
            <a:off x="208293" y="652849"/>
            <a:ext cx="2938433" cy="584775"/>
          </a:xfrm>
          <a:prstGeom prst="rect">
            <a:avLst/>
          </a:prstGeom>
        </p:spPr>
        <p:txBody>
          <a:bodyPr wrap="none">
            <a:spAutoFit/>
          </a:bodyPr>
          <a:lstStyle/>
          <a:p>
            <a:r>
              <a:rPr lang="es-VE" sz="3200" b="1" dirty="0">
                <a:solidFill>
                  <a:srgbClr val="FF9933"/>
                </a:solidFill>
                <a:latin typeface="+mj-lt"/>
                <a:cs typeface="Times New Roman" panose="02020603050405020304" pitchFamily="18" charset="0"/>
              </a:rPr>
              <a:t>Denuncia previa</a:t>
            </a:r>
          </a:p>
        </p:txBody>
      </p:sp>
      <p:sp>
        <p:nvSpPr>
          <p:cNvPr id="8" name="Rectángulo 6"/>
          <p:cNvSpPr/>
          <p:nvPr/>
        </p:nvSpPr>
        <p:spPr>
          <a:xfrm>
            <a:off x="233082" y="1329355"/>
            <a:ext cx="7272808" cy="670440"/>
          </a:xfrm>
          <a:prstGeom prst="rect">
            <a:avLst/>
          </a:prstGeom>
        </p:spPr>
        <p:txBody>
          <a:bodyPr wrap="square">
            <a:spAutoFit/>
          </a:bodyPr>
          <a:lstStyle/>
          <a:p>
            <a:pPr marL="342900" lvl="0" indent="-342900" algn="just">
              <a:lnSpc>
                <a:spcPct val="107000"/>
              </a:lnSpc>
              <a:spcAft>
                <a:spcPts val="0"/>
              </a:spcAft>
              <a:buFont typeface="Arial"/>
              <a:buChar char="●"/>
            </a:pPr>
            <a:r>
              <a:rPr lang="es-MX" dirty="0">
                <a:latin typeface="Times New Roman"/>
                <a:ea typeface="Times New Roman"/>
                <a:cs typeface="Noto Sans Symbols"/>
              </a:rPr>
              <a:t>Solamente en </a:t>
            </a:r>
            <a:r>
              <a:rPr lang="es-MX" b="1" dirty="0">
                <a:latin typeface="Times New Roman"/>
                <a:ea typeface="Times New Roman"/>
                <a:cs typeface="Noto Sans Symbols"/>
              </a:rPr>
              <a:t>dos</a:t>
            </a:r>
            <a:r>
              <a:rPr lang="es-MX" dirty="0">
                <a:latin typeface="Times New Roman"/>
                <a:ea typeface="Times New Roman"/>
                <a:cs typeface="Noto Sans Symbols"/>
              </a:rPr>
              <a:t> de los 282 casos se hizo referencia a una </a:t>
            </a:r>
            <a:r>
              <a:rPr lang="es-MX" b="1" i="1" dirty="0">
                <a:latin typeface="Times New Roman"/>
                <a:ea typeface="Times New Roman"/>
                <a:cs typeface="Noto Sans Symbols"/>
              </a:rPr>
              <a:t>denuncia previa por violencia de género</a:t>
            </a:r>
            <a:r>
              <a:rPr lang="es-MX" dirty="0">
                <a:latin typeface="Times New Roman"/>
                <a:ea typeface="Times New Roman"/>
                <a:cs typeface="Noto Sans Symbols"/>
              </a:rPr>
              <a:t> contra la propia víctima.</a:t>
            </a:r>
            <a:endParaRPr lang="es-VE" sz="1600" dirty="0">
              <a:effectLst/>
              <a:latin typeface="Noto Sans Symbols"/>
              <a:ea typeface="Noto Sans Symbols"/>
              <a:cs typeface="Noto Sans Symbols"/>
            </a:endParaRPr>
          </a:p>
        </p:txBody>
      </p:sp>
      <p:pic>
        <p:nvPicPr>
          <p:cNvPr id="9" name="Imagen 8">
            <a:extLst>
              <a:ext uri="{FF2B5EF4-FFF2-40B4-BE49-F238E27FC236}">
                <a16:creationId xmlns:a16="http://schemas.microsoft.com/office/drawing/2014/main" id="{72ED1C63-9343-6618-B085-9FB595A211B2}"/>
              </a:ext>
            </a:extLst>
          </p:cNvPr>
          <p:cNvPicPr>
            <a:picLocks noChangeAspect="1"/>
          </p:cNvPicPr>
          <p:nvPr/>
        </p:nvPicPr>
        <p:blipFill>
          <a:blip r:embed="rId4"/>
          <a:stretch>
            <a:fillRect/>
          </a:stretch>
        </p:blipFill>
        <p:spPr>
          <a:xfrm>
            <a:off x="8028384" y="339435"/>
            <a:ext cx="1112149" cy="4462659"/>
          </a:xfrm>
          <a:prstGeom prst="rect">
            <a:avLst/>
          </a:prstGeom>
        </p:spPr>
      </p:pic>
    </p:spTree>
    <p:extLst>
      <p:ext uri="{BB962C8B-B14F-4D97-AF65-F5344CB8AC3E}">
        <p14:creationId xmlns:p14="http://schemas.microsoft.com/office/powerpoint/2010/main" val="2012082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7" name="Rectángulo 3"/>
          <p:cNvSpPr/>
          <p:nvPr/>
        </p:nvSpPr>
        <p:spPr>
          <a:xfrm>
            <a:off x="208293" y="652849"/>
            <a:ext cx="3248133" cy="584775"/>
          </a:xfrm>
          <a:prstGeom prst="rect">
            <a:avLst/>
          </a:prstGeom>
        </p:spPr>
        <p:txBody>
          <a:bodyPr wrap="none">
            <a:spAutoFit/>
          </a:bodyPr>
          <a:lstStyle/>
          <a:p>
            <a:r>
              <a:rPr lang="es-VE" sz="3200" b="1" dirty="0">
                <a:solidFill>
                  <a:srgbClr val="FF9933"/>
                </a:solidFill>
                <a:latin typeface="+mj-lt"/>
                <a:cs typeface="Times New Roman" panose="02020603050405020304" pitchFamily="18" charset="0"/>
              </a:rPr>
              <a:t>Factores de riesgo</a:t>
            </a:r>
          </a:p>
        </p:txBody>
      </p:sp>
      <p:sp>
        <p:nvSpPr>
          <p:cNvPr id="8" name="Rectángulo 6"/>
          <p:cNvSpPr/>
          <p:nvPr/>
        </p:nvSpPr>
        <p:spPr>
          <a:xfrm>
            <a:off x="233082" y="1329355"/>
            <a:ext cx="7272808" cy="3604064"/>
          </a:xfrm>
          <a:prstGeom prst="rect">
            <a:avLst/>
          </a:prstGeom>
        </p:spPr>
        <p:txBody>
          <a:bodyPr wrap="square">
            <a:spAutoFit/>
          </a:bodyPr>
          <a:lstStyle/>
          <a:p>
            <a:pPr marL="342900" lvl="0" indent="-342900" algn="just">
              <a:lnSpc>
                <a:spcPct val="107000"/>
              </a:lnSpc>
              <a:spcAft>
                <a:spcPts val="0"/>
              </a:spcAft>
              <a:buFont typeface="Arial"/>
              <a:buChar char="●"/>
            </a:pPr>
            <a:r>
              <a:rPr lang="es-MX" dirty="0">
                <a:latin typeface="Times New Roman"/>
                <a:ea typeface="Times New Roman"/>
                <a:cs typeface="Noto Sans Symbols"/>
              </a:rPr>
              <a:t>En el </a:t>
            </a:r>
            <a:r>
              <a:rPr lang="es-MX" b="1" i="1" dirty="0">
                <a:latin typeface="Times New Roman"/>
                <a:ea typeface="Times New Roman"/>
                <a:cs typeface="Noto Sans Symbols"/>
              </a:rPr>
              <a:t>2.8%</a:t>
            </a:r>
            <a:r>
              <a:rPr lang="es-MX" dirty="0">
                <a:latin typeface="Times New Roman"/>
                <a:ea typeface="Times New Roman"/>
                <a:cs typeface="Noto Sans Symbols"/>
              </a:rPr>
              <a:t> de los casos hizo referencia a antecedentes de </a:t>
            </a:r>
          </a:p>
          <a:p>
            <a:pPr lvl="0" algn="just">
              <a:lnSpc>
                <a:spcPct val="107000"/>
              </a:lnSpc>
              <a:spcAft>
                <a:spcPts val="0"/>
              </a:spcAft>
            </a:pPr>
            <a:r>
              <a:rPr lang="es-MX" b="1" i="1" dirty="0">
                <a:latin typeface="Times New Roman"/>
                <a:ea typeface="Times New Roman"/>
                <a:cs typeface="Noto Sans Symbols"/>
              </a:rPr>
              <a:t>amenazas y daños físicos.</a:t>
            </a:r>
          </a:p>
          <a:p>
            <a:pPr lvl="0" algn="just">
              <a:lnSpc>
                <a:spcPct val="107000"/>
              </a:lnSpc>
              <a:spcAft>
                <a:spcPts val="0"/>
              </a:spcAft>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b="1" i="1" dirty="0">
                <a:latin typeface="Times New Roman"/>
                <a:ea typeface="Times New Roman"/>
                <a:cs typeface="Noto Sans Symbols"/>
              </a:rPr>
              <a:t>8%</a:t>
            </a:r>
            <a:r>
              <a:rPr lang="es-MX" dirty="0">
                <a:latin typeface="Times New Roman"/>
                <a:ea typeface="Times New Roman"/>
                <a:cs typeface="Noto Sans Symbols"/>
              </a:rPr>
              <a:t> de los casos hace referencia a antecedentes </a:t>
            </a:r>
            <a:r>
              <a:rPr lang="es-MX" b="1" i="1" dirty="0">
                <a:latin typeface="Times New Roman"/>
                <a:ea typeface="Times New Roman"/>
                <a:cs typeface="Noto Sans Symbols"/>
              </a:rPr>
              <a:t>de episodios de </a:t>
            </a:r>
          </a:p>
          <a:p>
            <a:pPr lvl="0" algn="just">
              <a:lnSpc>
                <a:spcPct val="107000"/>
              </a:lnSpc>
              <a:spcAft>
                <a:spcPts val="0"/>
              </a:spcAft>
            </a:pPr>
            <a:r>
              <a:rPr lang="es-MX" b="1" i="1" dirty="0">
                <a:latin typeface="Times New Roman"/>
                <a:ea typeface="Times New Roman"/>
                <a:cs typeface="Noto Sans Symbols"/>
              </a:rPr>
              <a:t>violencia sexual.</a:t>
            </a:r>
          </a:p>
          <a:p>
            <a:pPr lvl="0" algn="just">
              <a:lnSpc>
                <a:spcPct val="107000"/>
              </a:lnSpc>
              <a:spcAft>
                <a:spcPts val="0"/>
              </a:spcAft>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b="1" i="1" dirty="0">
                <a:latin typeface="Times New Roman"/>
                <a:ea typeface="Times New Roman"/>
                <a:cs typeface="Noto Sans Symbols"/>
              </a:rPr>
              <a:t>1,4% </a:t>
            </a:r>
            <a:r>
              <a:rPr lang="es-MX" dirty="0">
                <a:latin typeface="Times New Roman"/>
                <a:ea typeface="Times New Roman"/>
                <a:cs typeface="Noto Sans Symbols"/>
              </a:rPr>
              <a:t>antecedentes de </a:t>
            </a:r>
            <a:r>
              <a:rPr lang="es-MX" b="1" i="1" dirty="0">
                <a:latin typeface="Times New Roman"/>
                <a:ea typeface="Times New Roman"/>
                <a:cs typeface="Noto Sans Symbols"/>
              </a:rPr>
              <a:t>acoso y hostigamiento</a:t>
            </a:r>
            <a:r>
              <a:rPr lang="es-MX" dirty="0">
                <a:latin typeface="Times New Roman"/>
                <a:ea typeface="Times New Roman"/>
                <a:cs typeface="Noto Sans Symbols"/>
              </a:rPr>
              <a:t>.</a:t>
            </a:r>
          </a:p>
          <a:p>
            <a:pPr lvl="0" algn="just">
              <a:lnSpc>
                <a:spcPct val="107000"/>
              </a:lnSpc>
              <a:spcAft>
                <a:spcPts val="0"/>
              </a:spcAft>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dirty="0">
                <a:latin typeface="Times New Roman"/>
                <a:ea typeface="Times New Roman"/>
                <a:cs typeface="Noto Sans Symbols"/>
              </a:rPr>
              <a:t>Otro </a:t>
            </a:r>
            <a:r>
              <a:rPr lang="es-MX" b="1" i="1" dirty="0">
                <a:latin typeface="Times New Roman"/>
                <a:ea typeface="Times New Roman"/>
                <a:cs typeface="Noto Sans Symbols"/>
              </a:rPr>
              <a:t>1,4%</a:t>
            </a:r>
            <a:r>
              <a:rPr lang="es-MX" dirty="0">
                <a:latin typeface="Times New Roman"/>
                <a:ea typeface="Times New Roman"/>
                <a:cs typeface="Noto Sans Symbols"/>
              </a:rPr>
              <a:t> </a:t>
            </a:r>
            <a:r>
              <a:rPr lang="es-MX" b="1" i="1" dirty="0">
                <a:latin typeface="Times New Roman"/>
                <a:ea typeface="Times New Roman"/>
                <a:cs typeface="Noto Sans Symbols"/>
              </a:rPr>
              <a:t>comunidades vulnerables</a:t>
            </a:r>
            <a:r>
              <a:rPr lang="es-MX" dirty="0">
                <a:latin typeface="Times New Roman"/>
                <a:ea typeface="Times New Roman"/>
                <a:cs typeface="Noto Sans Symbols"/>
              </a:rPr>
              <a:t>.</a:t>
            </a:r>
          </a:p>
          <a:p>
            <a:pPr lvl="0" algn="just">
              <a:lnSpc>
                <a:spcPct val="107000"/>
              </a:lnSpc>
              <a:spcAft>
                <a:spcPts val="0"/>
              </a:spcAft>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dirty="0">
                <a:latin typeface="Times New Roman"/>
                <a:ea typeface="Times New Roman"/>
                <a:cs typeface="Noto Sans Symbols"/>
              </a:rPr>
              <a:t>Un </a:t>
            </a:r>
            <a:r>
              <a:rPr lang="es-MX" b="1" i="1" dirty="0">
                <a:latin typeface="Times New Roman"/>
                <a:ea typeface="Times New Roman"/>
                <a:cs typeface="Noto Sans Symbols"/>
              </a:rPr>
              <a:t>1,1%</a:t>
            </a:r>
            <a:r>
              <a:rPr lang="es-MX" dirty="0">
                <a:latin typeface="Times New Roman"/>
                <a:ea typeface="Times New Roman"/>
                <a:cs typeface="Noto Sans Symbols"/>
              </a:rPr>
              <a:t> presencias de </a:t>
            </a:r>
            <a:r>
              <a:rPr lang="es-MX" b="1" i="1" dirty="0">
                <a:latin typeface="Times New Roman"/>
                <a:ea typeface="Times New Roman"/>
                <a:cs typeface="Noto Sans Symbols"/>
              </a:rPr>
              <a:t>armas dentro del hogar</a:t>
            </a:r>
            <a:r>
              <a:rPr lang="es-MX" dirty="0">
                <a:latin typeface="Times New Roman"/>
                <a:ea typeface="Times New Roman"/>
                <a:cs typeface="Noto Sans Symbols"/>
              </a:rPr>
              <a:t>.</a:t>
            </a:r>
          </a:p>
          <a:p>
            <a:pPr lvl="0" algn="just">
              <a:lnSpc>
                <a:spcPct val="107000"/>
              </a:lnSpc>
              <a:spcAft>
                <a:spcPts val="0"/>
              </a:spcAft>
            </a:pPr>
            <a:endParaRPr lang="es-VE" sz="1600" dirty="0">
              <a:effectLst/>
              <a:latin typeface="Noto Sans Symbols"/>
              <a:ea typeface="Noto Sans Symbols"/>
              <a:cs typeface="Noto Sans Symbols"/>
            </a:endParaRPr>
          </a:p>
        </p:txBody>
      </p:sp>
      <p:pic>
        <p:nvPicPr>
          <p:cNvPr id="9" name="Imagen 8">
            <a:extLst>
              <a:ext uri="{FF2B5EF4-FFF2-40B4-BE49-F238E27FC236}">
                <a16:creationId xmlns:a16="http://schemas.microsoft.com/office/drawing/2014/main" id="{5020E4CF-D274-5AC5-CDDF-170665C8E34E}"/>
              </a:ext>
            </a:extLst>
          </p:cNvPr>
          <p:cNvPicPr>
            <a:picLocks noChangeAspect="1"/>
          </p:cNvPicPr>
          <p:nvPr/>
        </p:nvPicPr>
        <p:blipFill>
          <a:blip r:embed="rId4"/>
          <a:stretch>
            <a:fillRect/>
          </a:stretch>
        </p:blipFill>
        <p:spPr>
          <a:xfrm>
            <a:off x="7086003" y="884409"/>
            <a:ext cx="2054530" cy="3926164"/>
          </a:xfrm>
          <a:prstGeom prst="rect">
            <a:avLst/>
          </a:prstGeom>
        </p:spPr>
      </p:pic>
    </p:spTree>
    <p:extLst>
      <p:ext uri="{BB962C8B-B14F-4D97-AF65-F5344CB8AC3E}">
        <p14:creationId xmlns:p14="http://schemas.microsoft.com/office/powerpoint/2010/main" val="3051183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3" name="Rectángulo 2"/>
          <p:cNvSpPr/>
          <p:nvPr/>
        </p:nvSpPr>
        <p:spPr>
          <a:xfrm>
            <a:off x="208293" y="1847906"/>
            <a:ext cx="6912768" cy="2443298"/>
          </a:xfrm>
          <a:prstGeom prst="rect">
            <a:avLst/>
          </a:prstGeom>
        </p:spPr>
        <p:txBody>
          <a:bodyPr wrap="square">
            <a:spAutoFit/>
          </a:bodyPr>
          <a:lstStyle/>
          <a:p>
            <a:pPr lvl="0" algn="just">
              <a:lnSpc>
                <a:spcPct val="107000"/>
              </a:lnSpc>
              <a:spcAft>
                <a:spcPts val="0"/>
              </a:spcAft>
            </a:pPr>
            <a:r>
              <a:rPr lang="es-MX" dirty="0">
                <a:latin typeface="Times New Roman"/>
                <a:ea typeface="Times New Roman"/>
                <a:cs typeface="Noto Sans Symbols"/>
              </a:rPr>
              <a:t>Del 1 de enero al 31 de diciembre del 2022 tenemos:</a:t>
            </a:r>
          </a:p>
          <a:p>
            <a:pPr lvl="0" algn="just">
              <a:lnSpc>
                <a:spcPct val="107000"/>
              </a:lnSpc>
              <a:spcAft>
                <a:spcPts val="0"/>
              </a:spcAft>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b="1" i="1" dirty="0">
                <a:latin typeface="Times New Roman"/>
                <a:ea typeface="Times New Roman"/>
                <a:cs typeface="Noto Sans Symbols"/>
              </a:rPr>
              <a:t>79</a:t>
            </a:r>
            <a:r>
              <a:rPr lang="es-MX" dirty="0">
                <a:latin typeface="Times New Roman"/>
                <a:ea typeface="Times New Roman"/>
                <a:cs typeface="Noto Sans Symbols"/>
              </a:rPr>
              <a:t> venezolanas en el exterior fueron víctimas de femicidios. En promedio </a:t>
            </a:r>
            <a:r>
              <a:rPr lang="es-MX" b="1" i="1" dirty="0">
                <a:latin typeface="Times New Roman"/>
                <a:ea typeface="Times New Roman"/>
                <a:cs typeface="Noto Sans Symbols"/>
              </a:rPr>
              <a:t>hubo una acción </a:t>
            </a:r>
            <a:r>
              <a:rPr lang="es-MX" b="1" i="1" dirty="0" err="1">
                <a:latin typeface="Times New Roman"/>
                <a:ea typeface="Times New Roman"/>
                <a:cs typeface="Noto Sans Symbols"/>
              </a:rPr>
              <a:t>femicida</a:t>
            </a:r>
            <a:r>
              <a:rPr lang="es-MX" b="1" i="1" dirty="0">
                <a:latin typeface="Times New Roman"/>
                <a:ea typeface="Times New Roman"/>
                <a:cs typeface="Noto Sans Symbols"/>
              </a:rPr>
              <a:t> cada 4 días</a:t>
            </a:r>
            <a:r>
              <a:rPr lang="es-MX" dirty="0">
                <a:latin typeface="Times New Roman"/>
                <a:ea typeface="Times New Roman"/>
                <a:cs typeface="Noto Sans Symbols"/>
              </a:rPr>
              <a:t>.</a:t>
            </a:r>
          </a:p>
          <a:p>
            <a:pPr marL="342900" lvl="0" indent="-342900" algn="just">
              <a:lnSpc>
                <a:spcPct val="107000"/>
              </a:lnSpc>
              <a:spcAft>
                <a:spcPts val="0"/>
              </a:spcAft>
              <a:buFont typeface="Arial"/>
              <a:buChar char="●"/>
            </a:pPr>
            <a:r>
              <a:rPr lang="es-MX" dirty="0">
                <a:latin typeface="Times New Roman"/>
                <a:ea typeface="Times New Roman"/>
                <a:cs typeface="Noto Sans Symbols"/>
              </a:rPr>
              <a:t>El </a:t>
            </a:r>
            <a:r>
              <a:rPr lang="es-MX" b="1" i="1" dirty="0">
                <a:latin typeface="Times New Roman"/>
                <a:ea typeface="Times New Roman"/>
                <a:cs typeface="Noto Sans Symbols"/>
              </a:rPr>
              <a:t>58.2%</a:t>
            </a:r>
            <a:r>
              <a:rPr lang="es-MX" dirty="0">
                <a:latin typeface="Times New Roman"/>
                <a:ea typeface="Times New Roman"/>
                <a:cs typeface="Noto Sans Symbols"/>
              </a:rPr>
              <a:t> de los casos ocurrió en </a:t>
            </a:r>
            <a:r>
              <a:rPr lang="es-MX" b="1" i="1" dirty="0">
                <a:latin typeface="Times New Roman"/>
                <a:ea typeface="Times New Roman"/>
                <a:cs typeface="Noto Sans Symbols"/>
              </a:rPr>
              <a:t>Colombia</a:t>
            </a:r>
            <a:r>
              <a:rPr lang="es-MX" dirty="0">
                <a:latin typeface="Times New Roman"/>
                <a:ea typeface="Times New Roman"/>
                <a:cs typeface="Noto Sans Symbols"/>
              </a:rPr>
              <a:t>  y </a:t>
            </a:r>
            <a:r>
              <a:rPr lang="es-MX" b="1" i="1" dirty="0">
                <a:latin typeface="Times New Roman"/>
                <a:ea typeface="Times New Roman"/>
                <a:cs typeface="Noto Sans Symbols"/>
              </a:rPr>
              <a:t>16.5%</a:t>
            </a:r>
            <a:r>
              <a:rPr lang="es-MX" dirty="0">
                <a:latin typeface="Times New Roman"/>
                <a:ea typeface="Times New Roman"/>
                <a:cs typeface="Noto Sans Symbols"/>
              </a:rPr>
              <a:t> en </a:t>
            </a:r>
            <a:r>
              <a:rPr lang="es-MX" b="1" i="1" dirty="0">
                <a:latin typeface="Times New Roman"/>
                <a:ea typeface="Times New Roman"/>
                <a:cs typeface="Noto Sans Symbols"/>
              </a:rPr>
              <a:t>Perú</a:t>
            </a:r>
            <a:r>
              <a:rPr lang="es-MX" dirty="0">
                <a:latin typeface="Times New Roman"/>
                <a:ea typeface="Times New Roman"/>
                <a:cs typeface="Noto Sans Symbols"/>
              </a:rPr>
              <a:t>.</a:t>
            </a:r>
          </a:p>
          <a:p>
            <a:pPr marL="342900" lvl="0" indent="-342900" algn="just">
              <a:lnSpc>
                <a:spcPct val="107000"/>
              </a:lnSpc>
              <a:spcAft>
                <a:spcPts val="0"/>
              </a:spcAft>
              <a:buFont typeface="Arial"/>
              <a:buChar char="●"/>
            </a:pPr>
            <a:r>
              <a:rPr lang="es-MX" dirty="0">
                <a:latin typeface="Times New Roman"/>
                <a:ea typeface="Times New Roman"/>
                <a:cs typeface="Noto Sans Symbols"/>
              </a:rPr>
              <a:t>El </a:t>
            </a:r>
            <a:r>
              <a:rPr lang="es-MX" b="1" i="1" dirty="0">
                <a:latin typeface="Times New Roman"/>
                <a:ea typeface="Times New Roman"/>
                <a:cs typeface="Noto Sans Symbols"/>
              </a:rPr>
              <a:t>50.6% </a:t>
            </a:r>
            <a:r>
              <a:rPr lang="es-MX" dirty="0">
                <a:latin typeface="Times New Roman"/>
                <a:ea typeface="Times New Roman"/>
                <a:cs typeface="Noto Sans Symbols"/>
              </a:rPr>
              <a:t>eran </a:t>
            </a:r>
            <a:r>
              <a:rPr lang="es-MX" b="1" i="1" dirty="0">
                <a:latin typeface="Times New Roman"/>
                <a:ea typeface="Times New Roman"/>
                <a:cs typeface="Noto Sans Symbols"/>
              </a:rPr>
              <a:t>menores de 31 años</a:t>
            </a:r>
            <a:r>
              <a:rPr lang="es-MX" dirty="0">
                <a:latin typeface="Times New Roman"/>
                <a:ea typeface="Times New Roman"/>
                <a:cs typeface="Noto Sans Symbols"/>
              </a:rPr>
              <a:t>.</a:t>
            </a:r>
          </a:p>
          <a:p>
            <a:pPr marL="342900" lvl="0" indent="-342900" algn="just">
              <a:lnSpc>
                <a:spcPct val="107000"/>
              </a:lnSpc>
              <a:spcAft>
                <a:spcPts val="0"/>
              </a:spcAft>
              <a:buFont typeface="Arial"/>
              <a:buChar char="●"/>
            </a:pPr>
            <a:r>
              <a:rPr lang="es-MX" b="1" i="1" dirty="0">
                <a:latin typeface="Times New Roman"/>
                <a:ea typeface="Times New Roman"/>
                <a:cs typeface="Noto Sans Symbols"/>
              </a:rPr>
              <a:t>Nacionalidad del agresor: </a:t>
            </a:r>
            <a:r>
              <a:rPr lang="es-MX" dirty="0">
                <a:latin typeface="Times New Roman"/>
                <a:ea typeface="Times New Roman"/>
                <a:cs typeface="Noto Sans Symbols"/>
              </a:rPr>
              <a:t>en el </a:t>
            </a:r>
            <a:r>
              <a:rPr lang="es-MX" b="1" i="1" dirty="0">
                <a:latin typeface="Times New Roman"/>
                <a:ea typeface="Times New Roman"/>
                <a:cs typeface="Noto Sans Symbols"/>
              </a:rPr>
              <a:t>55.7% </a:t>
            </a:r>
            <a:r>
              <a:rPr lang="es-MX" dirty="0">
                <a:latin typeface="Times New Roman"/>
                <a:ea typeface="Times New Roman"/>
                <a:cs typeface="Noto Sans Symbols"/>
              </a:rPr>
              <a:t>de los casos </a:t>
            </a:r>
            <a:r>
              <a:rPr lang="es-MX" b="1" i="1" dirty="0">
                <a:latin typeface="Times New Roman"/>
                <a:ea typeface="Times New Roman"/>
                <a:cs typeface="Noto Sans Symbols"/>
              </a:rPr>
              <a:t>venezolano.</a:t>
            </a:r>
          </a:p>
          <a:p>
            <a:pPr marL="342900" lvl="0" indent="-342900" algn="just">
              <a:lnSpc>
                <a:spcPct val="107000"/>
              </a:lnSpc>
              <a:spcAft>
                <a:spcPts val="0"/>
              </a:spcAft>
              <a:buFont typeface="Arial"/>
              <a:buChar char="●"/>
            </a:pPr>
            <a:endParaRPr lang="es-MX" dirty="0">
              <a:latin typeface="Times New Roman"/>
              <a:ea typeface="Times New Roman"/>
              <a:cs typeface="Noto Sans Symbols"/>
            </a:endParaRPr>
          </a:p>
        </p:txBody>
      </p:sp>
      <p:pic>
        <p:nvPicPr>
          <p:cNvPr id="4" name="Imagen 3"/>
          <p:cNvPicPr>
            <a:picLocks noChangeAspect="1"/>
          </p:cNvPicPr>
          <p:nvPr/>
        </p:nvPicPr>
        <p:blipFill>
          <a:blip r:embed="rId4"/>
          <a:stretch>
            <a:fillRect/>
          </a:stretch>
        </p:blipFill>
        <p:spPr>
          <a:xfrm>
            <a:off x="7315922" y="843558"/>
            <a:ext cx="1807260" cy="3600400"/>
          </a:xfrm>
          <a:prstGeom prst="rect">
            <a:avLst/>
          </a:prstGeom>
        </p:spPr>
      </p:pic>
      <p:sp>
        <p:nvSpPr>
          <p:cNvPr id="7" name="Rectángulo 3"/>
          <p:cNvSpPr/>
          <p:nvPr/>
        </p:nvSpPr>
        <p:spPr>
          <a:xfrm>
            <a:off x="208293" y="652849"/>
            <a:ext cx="5882957" cy="1077218"/>
          </a:xfrm>
          <a:prstGeom prst="rect">
            <a:avLst/>
          </a:prstGeom>
        </p:spPr>
        <p:txBody>
          <a:bodyPr wrap="none">
            <a:spAutoFit/>
          </a:bodyPr>
          <a:lstStyle/>
          <a:p>
            <a:r>
              <a:rPr lang="es-VE" sz="3200" b="1" dirty="0">
                <a:solidFill>
                  <a:srgbClr val="FF9933"/>
                </a:solidFill>
                <a:latin typeface="+mj-lt"/>
                <a:cs typeface="Times New Roman" panose="02020603050405020304" pitchFamily="18" charset="0"/>
              </a:rPr>
              <a:t>Muertes de mujeres venezolanas </a:t>
            </a:r>
          </a:p>
          <a:p>
            <a:r>
              <a:rPr lang="es-VE" sz="3200" b="1" dirty="0">
                <a:solidFill>
                  <a:srgbClr val="FF9933"/>
                </a:solidFill>
                <a:latin typeface="+mj-lt"/>
                <a:cs typeface="Times New Roman" panose="02020603050405020304" pitchFamily="18" charset="0"/>
              </a:rPr>
              <a:t>en el exterior</a:t>
            </a:r>
          </a:p>
        </p:txBody>
      </p:sp>
    </p:spTree>
    <p:extLst>
      <p:ext uri="{BB962C8B-B14F-4D97-AF65-F5344CB8AC3E}">
        <p14:creationId xmlns:p14="http://schemas.microsoft.com/office/powerpoint/2010/main" val="4206990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3" name="Rectángulo 2"/>
          <p:cNvSpPr/>
          <p:nvPr/>
        </p:nvSpPr>
        <p:spPr>
          <a:xfrm>
            <a:off x="323528" y="757375"/>
            <a:ext cx="6912768" cy="3628750"/>
          </a:xfrm>
          <a:prstGeom prst="rect">
            <a:avLst/>
          </a:prstGeom>
        </p:spPr>
        <p:txBody>
          <a:bodyPr wrap="square">
            <a:spAutoFit/>
          </a:bodyPr>
          <a:lstStyle/>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Aparente motivación del agresor</a:t>
            </a:r>
            <a:r>
              <a:rPr lang="es-MX" dirty="0">
                <a:latin typeface="Times New Roman"/>
                <a:ea typeface="Times New Roman"/>
                <a:cs typeface="Noto Sans Symbols"/>
              </a:rPr>
              <a:t>: el </a:t>
            </a:r>
            <a:r>
              <a:rPr lang="es-MX" b="1" i="1" dirty="0">
                <a:latin typeface="Times New Roman"/>
                <a:ea typeface="Times New Roman"/>
                <a:cs typeface="Noto Sans Symbols"/>
              </a:rPr>
              <a:t>11.4%</a:t>
            </a:r>
            <a:r>
              <a:rPr lang="es-MX" dirty="0">
                <a:latin typeface="Times New Roman"/>
                <a:ea typeface="Times New Roman"/>
                <a:cs typeface="Noto Sans Symbols"/>
              </a:rPr>
              <a:t> de los casos estuvo precedido de una </a:t>
            </a:r>
            <a:r>
              <a:rPr lang="es-MX" b="1" i="1" dirty="0">
                <a:latin typeface="Times New Roman"/>
                <a:ea typeface="Times New Roman"/>
                <a:cs typeface="Noto Sans Symbols"/>
              </a:rPr>
              <a:t>escena de celos</a:t>
            </a:r>
            <a:r>
              <a:rPr lang="es-MX" dirty="0">
                <a:latin typeface="Times New Roman"/>
                <a:ea typeface="Times New Roman"/>
                <a:cs typeface="Noto Sans Symbols"/>
              </a:rPr>
              <a:t>; en </a:t>
            </a:r>
            <a:r>
              <a:rPr lang="es-MX" b="1" i="1" dirty="0">
                <a:latin typeface="Times New Roman"/>
                <a:ea typeface="Times New Roman"/>
                <a:cs typeface="Noto Sans Symbols"/>
              </a:rPr>
              <a:t>12.7%</a:t>
            </a:r>
            <a:r>
              <a:rPr lang="es-MX" dirty="0">
                <a:latin typeface="Times New Roman"/>
                <a:ea typeface="Times New Roman"/>
                <a:cs typeface="Noto Sans Symbols"/>
              </a:rPr>
              <a:t> el contexto describe móvil de </a:t>
            </a:r>
            <a:r>
              <a:rPr lang="es-MX" b="1" i="1" dirty="0">
                <a:latin typeface="Times New Roman"/>
                <a:ea typeface="Times New Roman"/>
                <a:cs typeface="Noto Sans Symbols"/>
              </a:rPr>
              <a:t>venganza</a:t>
            </a:r>
            <a:r>
              <a:rPr lang="es-MX" dirty="0">
                <a:latin typeface="Times New Roman"/>
                <a:ea typeface="Times New Roman"/>
                <a:cs typeface="Noto Sans Symbols"/>
              </a:rPr>
              <a:t>. El </a:t>
            </a:r>
            <a:r>
              <a:rPr lang="es-MX" b="1" i="1" dirty="0">
                <a:latin typeface="Times New Roman"/>
                <a:ea typeface="Times New Roman"/>
                <a:cs typeface="Noto Sans Symbols"/>
              </a:rPr>
              <a:t>2.5%</a:t>
            </a:r>
            <a:r>
              <a:rPr lang="es-MX" dirty="0">
                <a:latin typeface="Times New Roman"/>
                <a:ea typeface="Times New Roman"/>
                <a:cs typeface="Noto Sans Symbols"/>
              </a:rPr>
              <a:t> </a:t>
            </a:r>
            <a:r>
              <a:rPr lang="es-MX" b="1" i="1" dirty="0">
                <a:latin typeface="Times New Roman"/>
                <a:ea typeface="Times New Roman"/>
                <a:cs typeface="Noto Sans Symbols"/>
              </a:rPr>
              <a:t>violencia física sistemática</a:t>
            </a:r>
            <a:r>
              <a:rPr lang="es-MX" dirty="0">
                <a:latin typeface="Times New Roman"/>
                <a:ea typeface="Times New Roman"/>
                <a:cs typeface="Noto Sans Symbols"/>
              </a:rPr>
              <a:t>.</a:t>
            </a:r>
          </a:p>
          <a:p>
            <a:pPr lvl="0" algn="just">
              <a:lnSpc>
                <a:spcPct val="107000"/>
              </a:lnSpc>
              <a:spcAft>
                <a:spcPts val="0"/>
              </a:spcAft>
            </a:pPr>
            <a:endParaRPr lang="es-MX"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Signos de violencia sobre el cuerpo</a:t>
            </a:r>
            <a:r>
              <a:rPr lang="es-MX" dirty="0">
                <a:latin typeface="Times New Roman"/>
                <a:ea typeface="Times New Roman"/>
                <a:cs typeface="Noto Sans Symbols"/>
              </a:rPr>
              <a:t>: en el </a:t>
            </a:r>
            <a:r>
              <a:rPr lang="es-MX" b="1" i="1" dirty="0">
                <a:latin typeface="Times New Roman"/>
                <a:ea typeface="Times New Roman"/>
                <a:cs typeface="Noto Sans Symbols"/>
              </a:rPr>
              <a:t>7.6%</a:t>
            </a:r>
            <a:r>
              <a:rPr lang="es-MX" dirty="0">
                <a:latin typeface="Times New Roman"/>
                <a:ea typeface="Times New Roman"/>
                <a:cs typeface="Noto Sans Symbols"/>
              </a:rPr>
              <a:t> de los casos </a:t>
            </a:r>
            <a:r>
              <a:rPr lang="es-MX" b="1" i="1" dirty="0">
                <a:latin typeface="Times New Roman"/>
                <a:ea typeface="Times New Roman"/>
                <a:cs typeface="Noto Sans Symbols"/>
              </a:rPr>
              <a:t>cadáveres arrojados en la vía pública</a:t>
            </a:r>
            <a:r>
              <a:rPr lang="es-MX" dirty="0">
                <a:latin typeface="Times New Roman"/>
                <a:ea typeface="Times New Roman"/>
                <a:cs typeface="Noto Sans Symbols"/>
              </a:rPr>
              <a:t>; otro </a:t>
            </a:r>
            <a:r>
              <a:rPr lang="es-MX" b="1" i="1" dirty="0">
                <a:latin typeface="Times New Roman"/>
                <a:ea typeface="Times New Roman"/>
                <a:cs typeface="Noto Sans Symbols"/>
              </a:rPr>
              <a:t>7.6% </a:t>
            </a:r>
            <a:r>
              <a:rPr lang="es-MX" dirty="0">
                <a:latin typeface="Times New Roman"/>
                <a:ea typeface="Times New Roman"/>
                <a:cs typeface="Noto Sans Symbols"/>
              </a:rPr>
              <a:t>atiende a </a:t>
            </a:r>
            <a:r>
              <a:rPr lang="es-MX" b="1" i="1" dirty="0">
                <a:latin typeface="Times New Roman"/>
                <a:ea typeface="Times New Roman"/>
                <a:cs typeface="Noto Sans Symbols"/>
              </a:rPr>
              <a:t>mutilaciones, descuartizamientos o acuchillamientos.</a:t>
            </a:r>
          </a:p>
          <a:p>
            <a:pPr lvl="0" algn="just">
              <a:lnSpc>
                <a:spcPct val="107000"/>
              </a:lnSpc>
              <a:spcAft>
                <a:spcPts val="0"/>
              </a:spcAft>
            </a:pPr>
            <a:endParaRPr lang="es-MX" b="1" i="1"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Agresor vinculado a delincuencia organizada</a:t>
            </a:r>
            <a:r>
              <a:rPr lang="es-MX" dirty="0">
                <a:latin typeface="Times New Roman"/>
                <a:ea typeface="Times New Roman"/>
                <a:cs typeface="Noto Sans Symbols"/>
              </a:rPr>
              <a:t>: en </a:t>
            </a:r>
            <a:r>
              <a:rPr lang="es-MX" b="1" i="1" dirty="0">
                <a:latin typeface="Times New Roman"/>
                <a:ea typeface="Times New Roman"/>
                <a:cs typeface="Noto Sans Symbols"/>
              </a:rPr>
              <a:t>3.8%</a:t>
            </a:r>
            <a:r>
              <a:rPr lang="es-MX" dirty="0">
                <a:latin typeface="Times New Roman"/>
                <a:ea typeface="Times New Roman"/>
                <a:cs typeface="Noto Sans Symbols"/>
              </a:rPr>
              <a:t> de los casos.</a:t>
            </a:r>
          </a:p>
          <a:p>
            <a:pPr lvl="0" algn="just">
              <a:lnSpc>
                <a:spcPct val="107000"/>
              </a:lnSpc>
              <a:spcAft>
                <a:spcPts val="0"/>
              </a:spcAft>
            </a:pPr>
            <a:endParaRPr lang="es-MX"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Presencia de armas: </a:t>
            </a:r>
            <a:r>
              <a:rPr lang="es-MX" dirty="0">
                <a:latin typeface="Times New Roman"/>
                <a:ea typeface="Times New Roman"/>
                <a:cs typeface="Noto Sans Symbols"/>
              </a:rPr>
              <a:t>En el </a:t>
            </a:r>
            <a:r>
              <a:rPr lang="es-MX" b="1" i="1" dirty="0">
                <a:latin typeface="Times New Roman"/>
                <a:ea typeface="Times New Roman"/>
                <a:cs typeface="Noto Sans Symbols"/>
              </a:rPr>
              <a:t>29% arma de fuego</a:t>
            </a:r>
            <a:r>
              <a:rPr lang="es-MX" dirty="0">
                <a:latin typeface="Times New Roman"/>
                <a:ea typeface="Times New Roman"/>
                <a:cs typeface="Noto Sans Symbols"/>
              </a:rPr>
              <a:t>; en otro </a:t>
            </a:r>
            <a:r>
              <a:rPr lang="es-MX" b="1" i="1" dirty="0">
                <a:latin typeface="Times New Roman"/>
                <a:ea typeface="Times New Roman"/>
                <a:cs typeface="Noto Sans Symbols"/>
              </a:rPr>
              <a:t>25.6% armas punzo penetrantes</a:t>
            </a:r>
            <a:r>
              <a:rPr lang="es-MX" dirty="0">
                <a:latin typeface="Times New Roman"/>
                <a:ea typeface="Times New Roman"/>
                <a:cs typeface="Noto Sans Symbols"/>
              </a:rPr>
              <a:t>.</a:t>
            </a:r>
          </a:p>
        </p:txBody>
      </p:sp>
      <p:pic>
        <p:nvPicPr>
          <p:cNvPr id="2" name="Imagen 1">
            <a:extLst>
              <a:ext uri="{FF2B5EF4-FFF2-40B4-BE49-F238E27FC236}">
                <a16:creationId xmlns:a16="http://schemas.microsoft.com/office/drawing/2014/main" id="{6E37D6C9-1641-9A96-8E8D-0B7D656D7352}"/>
              </a:ext>
            </a:extLst>
          </p:cNvPr>
          <p:cNvPicPr>
            <a:picLocks noChangeAspect="1"/>
          </p:cNvPicPr>
          <p:nvPr/>
        </p:nvPicPr>
        <p:blipFill>
          <a:blip r:embed="rId4"/>
          <a:stretch>
            <a:fillRect/>
          </a:stretch>
        </p:blipFill>
        <p:spPr>
          <a:xfrm>
            <a:off x="7380312" y="956256"/>
            <a:ext cx="1627773" cy="3456732"/>
          </a:xfrm>
          <a:prstGeom prst="rect">
            <a:avLst/>
          </a:prstGeom>
        </p:spPr>
      </p:pic>
    </p:spTree>
    <p:extLst>
      <p:ext uri="{BB962C8B-B14F-4D97-AF65-F5344CB8AC3E}">
        <p14:creationId xmlns:p14="http://schemas.microsoft.com/office/powerpoint/2010/main" val="3256550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3" name="Rectángulo 2"/>
          <p:cNvSpPr/>
          <p:nvPr/>
        </p:nvSpPr>
        <p:spPr>
          <a:xfrm>
            <a:off x="323528" y="757375"/>
            <a:ext cx="6912768" cy="3628750"/>
          </a:xfrm>
          <a:prstGeom prst="rect">
            <a:avLst/>
          </a:prstGeom>
        </p:spPr>
        <p:txBody>
          <a:bodyPr wrap="square">
            <a:spAutoFit/>
          </a:bodyPr>
          <a:lstStyle/>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Femicidio frustrado: </a:t>
            </a:r>
            <a:r>
              <a:rPr lang="es-MX" b="1" i="1" dirty="0">
                <a:latin typeface="Times New Roman"/>
                <a:ea typeface="Times New Roman"/>
                <a:cs typeface="Noto Sans Symbols"/>
              </a:rPr>
              <a:t>5</a:t>
            </a:r>
            <a:r>
              <a:rPr lang="es-MX" i="1" dirty="0">
                <a:latin typeface="Times New Roman"/>
                <a:ea typeface="Times New Roman"/>
                <a:cs typeface="Noto Sans Symbols"/>
              </a:rPr>
              <a:t> </a:t>
            </a:r>
            <a:r>
              <a:rPr lang="es-MX" dirty="0">
                <a:latin typeface="Times New Roman"/>
                <a:ea typeface="Times New Roman"/>
                <a:cs typeface="Noto Sans Symbols"/>
              </a:rPr>
              <a:t>casos.</a:t>
            </a:r>
          </a:p>
          <a:p>
            <a:pPr lvl="0" algn="just">
              <a:lnSpc>
                <a:spcPct val="107000"/>
              </a:lnSpc>
              <a:spcAft>
                <a:spcPts val="0"/>
              </a:spcAft>
            </a:pPr>
            <a:endParaRPr lang="es-MX"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Aprehensión del agresor </a:t>
            </a:r>
            <a:r>
              <a:rPr lang="es-MX" b="1" dirty="0" err="1">
                <a:latin typeface="Times New Roman"/>
                <a:ea typeface="Times New Roman"/>
                <a:cs typeface="Noto Sans Symbols"/>
              </a:rPr>
              <a:t>femicida</a:t>
            </a:r>
            <a:r>
              <a:rPr lang="es-MX" b="1" dirty="0">
                <a:latin typeface="Times New Roman"/>
                <a:ea typeface="Times New Roman"/>
                <a:cs typeface="Noto Sans Symbols"/>
              </a:rPr>
              <a:t>: </a:t>
            </a:r>
            <a:r>
              <a:rPr lang="es-MX" b="1" i="1" dirty="0">
                <a:latin typeface="Times New Roman"/>
                <a:ea typeface="Times New Roman"/>
                <a:cs typeface="Noto Sans Symbols"/>
              </a:rPr>
              <a:t>21.5%</a:t>
            </a:r>
            <a:r>
              <a:rPr lang="es-MX" dirty="0">
                <a:latin typeface="Times New Roman"/>
                <a:ea typeface="Times New Roman"/>
                <a:cs typeface="Noto Sans Symbols"/>
              </a:rPr>
              <a:t> de los agresores </a:t>
            </a:r>
            <a:r>
              <a:rPr lang="es-MX" b="1" i="1" dirty="0">
                <a:latin typeface="Times New Roman"/>
                <a:ea typeface="Times New Roman"/>
                <a:cs typeface="Noto Sans Symbols"/>
              </a:rPr>
              <a:t>no han sido aprehendidos</a:t>
            </a:r>
            <a:r>
              <a:rPr lang="es-MX" dirty="0">
                <a:latin typeface="Times New Roman"/>
                <a:ea typeface="Times New Roman"/>
                <a:cs typeface="Noto Sans Symbols"/>
              </a:rPr>
              <a:t>. </a:t>
            </a:r>
            <a:r>
              <a:rPr lang="es-MX" b="1" i="1" dirty="0">
                <a:latin typeface="Times New Roman"/>
                <a:ea typeface="Times New Roman"/>
                <a:cs typeface="Noto Sans Symbols"/>
              </a:rPr>
              <a:t>4</a:t>
            </a:r>
            <a:r>
              <a:rPr lang="es-MX" dirty="0">
                <a:latin typeface="Times New Roman"/>
                <a:ea typeface="Times New Roman"/>
                <a:cs typeface="Noto Sans Symbols"/>
              </a:rPr>
              <a:t> agresores </a:t>
            </a:r>
            <a:r>
              <a:rPr lang="es-MX" b="1" i="1" dirty="0">
                <a:latin typeface="Times New Roman"/>
                <a:ea typeface="Times New Roman"/>
                <a:cs typeface="Noto Sans Symbols"/>
              </a:rPr>
              <a:t>murieron en el contexto de los hechos</a:t>
            </a:r>
            <a:r>
              <a:rPr lang="es-MX" dirty="0">
                <a:latin typeface="Times New Roman"/>
                <a:ea typeface="Times New Roman"/>
                <a:cs typeface="Noto Sans Symbols"/>
              </a:rPr>
              <a:t>.</a:t>
            </a:r>
          </a:p>
          <a:p>
            <a:pPr lvl="0" algn="just">
              <a:lnSpc>
                <a:spcPct val="107000"/>
              </a:lnSpc>
              <a:spcAft>
                <a:spcPts val="0"/>
              </a:spcAft>
            </a:pPr>
            <a:endParaRPr lang="es-MX"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Víctimas madres</a:t>
            </a:r>
            <a:r>
              <a:rPr lang="es-MX" dirty="0">
                <a:latin typeface="Times New Roman"/>
                <a:ea typeface="Times New Roman"/>
                <a:cs typeface="Noto Sans Symbols"/>
              </a:rPr>
              <a:t>: </a:t>
            </a:r>
            <a:r>
              <a:rPr lang="es-MX" b="1" i="1" dirty="0">
                <a:latin typeface="Times New Roman"/>
                <a:ea typeface="Times New Roman"/>
                <a:cs typeface="Noto Sans Symbols"/>
              </a:rPr>
              <a:t>25%</a:t>
            </a:r>
            <a:r>
              <a:rPr lang="es-MX" dirty="0">
                <a:latin typeface="Times New Roman"/>
                <a:ea typeface="Times New Roman"/>
                <a:cs typeface="Noto Sans Symbols"/>
              </a:rPr>
              <a:t> (7).</a:t>
            </a:r>
          </a:p>
          <a:p>
            <a:pPr lvl="0" algn="just">
              <a:lnSpc>
                <a:spcPct val="107000"/>
              </a:lnSpc>
              <a:spcAft>
                <a:spcPts val="0"/>
              </a:spcAft>
            </a:pPr>
            <a:endParaRPr lang="es-MX"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Número de huérfanos</a:t>
            </a:r>
            <a:r>
              <a:rPr lang="es-MX" dirty="0">
                <a:latin typeface="Times New Roman"/>
                <a:ea typeface="Times New Roman"/>
                <a:cs typeface="Noto Sans Symbols"/>
              </a:rPr>
              <a:t>: </a:t>
            </a:r>
            <a:r>
              <a:rPr lang="es-MX" b="1" i="1" dirty="0">
                <a:latin typeface="Times New Roman"/>
                <a:ea typeface="Times New Roman"/>
                <a:cs typeface="Noto Sans Symbols"/>
              </a:rPr>
              <a:t>34</a:t>
            </a:r>
            <a:r>
              <a:rPr lang="es-MX" dirty="0">
                <a:latin typeface="Times New Roman"/>
                <a:ea typeface="Times New Roman"/>
                <a:cs typeface="Noto Sans Symbols"/>
              </a:rPr>
              <a:t> niños.</a:t>
            </a:r>
          </a:p>
          <a:p>
            <a:pPr lvl="0" algn="just">
              <a:lnSpc>
                <a:spcPct val="107000"/>
              </a:lnSpc>
              <a:spcAft>
                <a:spcPts val="0"/>
              </a:spcAft>
            </a:pPr>
            <a:endParaRPr lang="es-MX"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Hijos que presenciaron el femicidio de sus madres</a:t>
            </a:r>
            <a:r>
              <a:rPr lang="es-MX" dirty="0">
                <a:latin typeface="Times New Roman"/>
                <a:ea typeface="Times New Roman"/>
                <a:cs typeface="Noto Sans Symbols"/>
              </a:rPr>
              <a:t>: </a:t>
            </a:r>
            <a:r>
              <a:rPr lang="es-MX" b="1" i="1" dirty="0">
                <a:latin typeface="Times New Roman"/>
                <a:ea typeface="Times New Roman"/>
                <a:cs typeface="Noto Sans Symbols"/>
              </a:rPr>
              <a:t>16</a:t>
            </a:r>
            <a:r>
              <a:rPr lang="es-MX" dirty="0">
                <a:latin typeface="Times New Roman"/>
                <a:ea typeface="Times New Roman"/>
                <a:cs typeface="Noto Sans Symbols"/>
              </a:rPr>
              <a:t> niños.</a:t>
            </a:r>
          </a:p>
          <a:p>
            <a:pPr lvl="0" algn="just">
              <a:lnSpc>
                <a:spcPct val="107000"/>
              </a:lnSpc>
              <a:spcAft>
                <a:spcPts val="0"/>
              </a:spcAft>
            </a:pPr>
            <a:endParaRPr lang="es-MX"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Victima embarazada</a:t>
            </a:r>
            <a:r>
              <a:rPr lang="es-MX" dirty="0">
                <a:latin typeface="Times New Roman"/>
                <a:ea typeface="Times New Roman"/>
                <a:cs typeface="Noto Sans Symbols"/>
              </a:rPr>
              <a:t>: </a:t>
            </a:r>
            <a:r>
              <a:rPr lang="es-MX" b="1" i="1" dirty="0">
                <a:latin typeface="Times New Roman"/>
                <a:ea typeface="Times New Roman"/>
                <a:cs typeface="Noto Sans Symbols"/>
              </a:rPr>
              <a:t>una</a:t>
            </a:r>
            <a:r>
              <a:rPr lang="es-MX" dirty="0">
                <a:latin typeface="Times New Roman"/>
                <a:ea typeface="Times New Roman"/>
                <a:cs typeface="Noto Sans Symbols"/>
              </a:rPr>
              <a:t>.</a:t>
            </a:r>
          </a:p>
        </p:txBody>
      </p:sp>
      <p:pic>
        <p:nvPicPr>
          <p:cNvPr id="4" name="Imagen 3">
            <a:extLst>
              <a:ext uri="{FF2B5EF4-FFF2-40B4-BE49-F238E27FC236}">
                <a16:creationId xmlns:a16="http://schemas.microsoft.com/office/drawing/2014/main" id="{90F5E8BA-6BEC-B817-F444-2324D7420CD9}"/>
              </a:ext>
            </a:extLst>
          </p:cNvPr>
          <p:cNvPicPr>
            <a:picLocks noChangeAspect="1"/>
          </p:cNvPicPr>
          <p:nvPr/>
        </p:nvPicPr>
        <p:blipFill>
          <a:blip r:embed="rId4"/>
          <a:stretch>
            <a:fillRect/>
          </a:stretch>
        </p:blipFill>
        <p:spPr>
          <a:xfrm>
            <a:off x="7951710" y="-1970"/>
            <a:ext cx="1188823" cy="4804064"/>
          </a:xfrm>
          <a:prstGeom prst="rect">
            <a:avLst/>
          </a:prstGeom>
        </p:spPr>
      </p:pic>
    </p:spTree>
    <p:extLst>
      <p:ext uri="{BB962C8B-B14F-4D97-AF65-F5344CB8AC3E}">
        <p14:creationId xmlns:p14="http://schemas.microsoft.com/office/powerpoint/2010/main" val="1116549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3" name="Rectángulo 2"/>
          <p:cNvSpPr/>
          <p:nvPr/>
        </p:nvSpPr>
        <p:spPr>
          <a:xfrm>
            <a:off x="457756" y="1052752"/>
            <a:ext cx="6912768" cy="3036024"/>
          </a:xfrm>
          <a:prstGeom prst="rect">
            <a:avLst/>
          </a:prstGeom>
        </p:spPr>
        <p:txBody>
          <a:bodyPr wrap="square">
            <a:spAutoFit/>
          </a:bodyPr>
          <a:lstStyle/>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Suicidio del agresor: </a:t>
            </a:r>
            <a:r>
              <a:rPr lang="es-MX" b="1" i="1" dirty="0">
                <a:latin typeface="Times New Roman"/>
                <a:ea typeface="Times New Roman"/>
                <a:cs typeface="Noto Sans Symbols"/>
              </a:rPr>
              <a:t>un</a:t>
            </a:r>
            <a:r>
              <a:rPr lang="es-MX" dirty="0">
                <a:latin typeface="Times New Roman"/>
                <a:ea typeface="Times New Roman"/>
                <a:cs typeface="Noto Sans Symbols"/>
              </a:rPr>
              <a:t> agresor. Otro lo intentó y no lo logró.</a:t>
            </a:r>
          </a:p>
          <a:p>
            <a:pPr lvl="0" algn="just">
              <a:lnSpc>
                <a:spcPct val="107000"/>
              </a:lnSpc>
              <a:spcAft>
                <a:spcPts val="0"/>
              </a:spcAft>
            </a:pPr>
            <a:endParaRPr lang="es-MX"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Relación entre víctima y agresor</a:t>
            </a:r>
            <a:r>
              <a:rPr lang="es-MX" dirty="0">
                <a:latin typeface="Times New Roman"/>
                <a:ea typeface="Times New Roman"/>
                <a:cs typeface="Noto Sans Symbols"/>
              </a:rPr>
              <a:t>: en el </a:t>
            </a:r>
            <a:r>
              <a:rPr lang="es-MX" b="1" i="1" dirty="0">
                <a:latin typeface="Times New Roman"/>
                <a:ea typeface="Times New Roman"/>
                <a:cs typeface="Noto Sans Symbols"/>
              </a:rPr>
              <a:t>26,6%</a:t>
            </a:r>
            <a:r>
              <a:rPr lang="es-MX" dirty="0">
                <a:latin typeface="Times New Roman"/>
                <a:ea typeface="Times New Roman"/>
                <a:cs typeface="Noto Sans Symbols"/>
              </a:rPr>
              <a:t> </a:t>
            </a:r>
            <a:r>
              <a:rPr lang="es-MX" b="1" i="1" dirty="0">
                <a:latin typeface="Times New Roman"/>
                <a:ea typeface="Times New Roman"/>
                <a:cs typeface="Noto Sans Symbols"/>
              </a:rPr>
              <a:t>convivencia</a:t>
            </a:r>
            <a:r>
              <a:rPr lang="es-MX" dirty="0">
                <a:latin typeface="Times New Roman"/>
                <a:ea typeface="Times New Roman"/>
                <a:cs typeface="Noto Sans Symbols"/>
              </a:rPr>
              <a:t>. El </a:t>
            </a:r>
            <a:r>
              <a:rPr lang="es-MX" b="1" i="1" dirty="0">
                <a:latin typeface="Times New Roman"/>
                <a:ea typeface="Times New Roman"/>
                <a:cs typeface="Noto Sans Symbols"/>
              </a:rPr>
              <a:t>8,9%</a:t>
            </a:r>
            <a:r>
              <a:rPr lang="es-MX" dirty="0">
                <a:latin typeface="Times New Roman"/>
                <a:ea typeface="Times New Roman"/>
                <a:cs typeface="Noto Sans Symbols"/>
              </a:rPr>
              <a:t>  miembros de la misma </a:t>
            </a:r>
            <a:r>
              <a:rPr lang="es-MX" b="1" i="1" dirty="0">
                <a:latin typeface="Times New Roman"/>
                <a:ea typeface="Times New Roman"/>
                <a:cs typeface="Noto Sans Symbols"/>
              </a:rPr>
              <a:t>familia</a:t>
            </a:r>
            <a:r>
              <a:rPr lang="es-MX" dirty="0">
                <a:latin typeface="Times New Roman"/>
                <a:ea typeface="Times New Roman"/>
                <a:cs typeface="Noto Sans Symbols"/>
              </a:rPr>
              <a:t>. </a:t>
            </a:r>
            <a:r>
              <a:rPr lang="es-MX" b="1" i="1" dirty="0">
                <a:latin typeface="Times New Roman"/>
                <a:ea typeface="Times New Roman"/>
                <a:cs typeface="Noto Sans Symbols"/>
              </a:rPr>
              <a:t>10,1% ninguna.</a:t>
            </a:r>
          </a:p>
          <a:p>
            <a:pPr lvl="0" algn="just">
              <a:lnSpc>
                <a:spcPct val="107000"/>
              </a:lnSpc>
              <a:spcAft>
                <a:spcPts val="0"/>
              </a:spcAft>
            </a:pPr>
            <a:endParaRPr lang="es-MX" b="1" i="1"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Hecho atravesado por un contexto de femicidio íntimo: </a:t>
            </a:r>
            <a:r>
              <a:rPr lang="es-MX" dirty="0">
                <a:latin typeface="Times New Roman"/>
                <a:ea typeface="Times New Roman"/>
                <a:cs typeface="Noto Sans Symbols"/>
              </a:rPr>
              <a:t>en el </a:t>
            </a:r>
            <a:r>
              <a:rPr lang="es-MX" b="1" i="1" dirty="0">
                <a:latin typeface="Times New Roman"/>
                <a:ea typeface="Times New Roman"/>
                <a:cs typeface="Noto Sans Symbols"/>
              </a:rPr>
              <a:t>27,2%.</a:t>
            </a:r>
          </a:p>
          <a:p>
            <a:pPr lvl="0" algn="just">
              <a:lnSpc>
                <a:spcPct val="107000"/>
              </a:lnSpc>
              <a:spcAft>
                <a:spcPts val="0"/>
              </a:spcAft>
            </a:pPr>
            <a:endParaRPr lang="es-MX" b="1" i="1"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i="1" dirty="0">
                <a:latin typeface="Times New Roman"/>
                <a:ea typeface="Times New Roman"/>
                <a:cs typeface="Noto Sans Symbols"/>
              </a:rPr>
              <a:t>Factores de riesgo: </a:t>
            </a:r>
            <a:r>
              <a:rPr lang="es-MX" dirty="0">
                <a:latin typeface="Times New Roman"/>
                <a:ea typeface="Times New Roman"/>
                <a:cs typeface="Noto Sans Symbols"/>
              </a:rPr>
              <a:t>en el </a:t>
            </a:r>
            <a:r>
              <a:rPr lang="es-MX" b="1" i="1" dirty="0">
                <a:latin typeface="Times New Roman"/>
                <a:ea typeface="Times New Roman"/>
                <a:cs typeface="Noto Sans Symbols"/>
              </a:rPr>
              <a:t>2,5% </a:t>
            </a:r>
            <a:r>
              <a:rPr lang="es-MX" dirty="0">
                <a:latin typeface="Times New Roman"/>
                <a:ea typeface="Times New Roman"/>
                <a:cs typeface="Noto Sans Symbols"/>
              </a:rPr>
              <a:t>de los casos </a:t>
            </a:r>
            <a:r>
              <a:rPr lang="es-MX" b="1" i="1" dirty="0">
                <a:latin typeface="Times New Roman"/>
                <a:ea typeface="Times New Roman"/>
                <a:cs typeface="Noto Sans Symbols"/>
              </a:rPr>
              <a:t>trabajadora sexual </a:t>
            </a:r>
            <a:r>
              <a:rPr lang="es-MX" dirty="0">
                <a:latin typeface="Times New Roman"/>
                <a:ea typeface="Times New Roman"/>
                <a:cs typeface="Noto Sans Symbols"/>
              </a:rPr>
              <a:t>o en </a:t>
            </a:r>
            <a:r>
              <a:rPr lang="es-MX" b="1" i="1" dirty="0">
                <a:latin typeface="Times New Roman"/>
                <a:ea typeface="Times New Roman"/>
                <a:cs typeface="Noto Sans Symbols"/>
              </a:rPr>
              <a:t>situación de prostitución</a:t>
            </a:r>
            <a:r>
              <a:rPr lang="es-MX" dirty="0">
                <a:latin typeface="Times New Roman"/>
                <a:ea typeface="Times New Roman"/>
                <a:cs typeface="Noto Sans Symbols"/>
              </a:rPr>
              <a:t>. En el </a:t>
            </a:r>
            <a:r>
              <a:rPr lang="es-MX" b="1" i="1" dirty="0">
                <a:latin typeface="Times New Roman"/>
                <a:ea typeface="Times New Roman"/>
                <a:cs typeface="Noto Sans Symbols"/>
              </a:rPr>
              <a:t>2.5% </a:t>
            </a:r>
            <a:r>
              <a:rPr lang="es-MX" dirty="0">
                <a:latin typeface="Times New Roman"/>
                <a:ea typeface="Times New Roman"/>
                <a:cs typeface="Noto Sans Symbols"/>
              </a:rPr>
              <a:t>había </a:t>
            </a:r>
            <a:r>
              <a:rPr lang="es-MX" b="1" i="1" dirty="0">
                <a:latin typeface="Times New Roman"/>
                <a:ea typeface="Times New Roman"/>
                <a:cs typeface="Noto Sans Symbols"/>
              </a:rPr>
              <a:t>antecedentes de agresiones</a:t>
            </a:r>
            <a:r>
              <a:rPr lang="es-MX" dirty="0">
                <a:latin typeface="Times New Roman"/>
                <a:ea typeface="Times New Roman"/>
                <a:cs typeface="Noto Sans Symbols"/>
              </a:rPr>
              <a:t>. </a:t>
            </a:r>
            <a:r>
              <a:rPr lang="es-MX" b="1" i="1" dirty="0">
                <a:latin typeface="Times New Roman"/>
                <a:ea typeface="Times New Roman"/>
                <a:cs typeface="Noto Sans Symbols"/>
              </a:rPr>
              <a:t>1,3% </a:t>
            </a:r>
            <a:r>
              <a:rPr lang="es-MX" dirty="0">
                <a:latin typeface="Times New Roman"/>
                <a:ea typeface="Times New Roman"/>
                <a:cs typeface="Noto Sans Symbols"/>
              </a:rPr>
              <a:t>antecedente de </a:t>
            </a:r>
            <a:r>
              <a:rPr lang="es-MX" b="1" i="1" dirty="0">
                <a:latin typeface="Times New Roman"/>
                <a:ea typeface="Times New Roman"/>
                <a:cs typeface="Noto Sans Symbols"/>
              </a:rPr>
              <a:t>posesión de armas del agresor</a:t>
            </a:r>
            <a:r>
              <a:rPr lang="es-MX" dirty="0">
                <a:latin typeface="Times New Roman"/>
                <a:ea typeface="Times New Roman"/>
                <a:cs typeface="Noto Sans Symbols"/>
              </a:rPr>
              <a:t>.</a:t>
            </a:r>
          </a:p>
        </p:txBody>
      </p:sp>
      <p:pic>
        <p:nvPicPr>
          <p:cNvPr id="2" name="Imagen 1">
            <a:extLst>
              <a:ext uri="{FF2B5EF4-FFF2-40B4-BE49-F238E27FC236}">
                <a16:creationId xmlns:a16="http://schemas.microsoft.com/office/drawing/2014/main" id="{4DC00DBF-76C7-47EF-1E3C-EC1629DAA272}"/>
              </a:ext>
            </a:extLst>
          </p:cNvPr>
          <p:cNvPicPr>
            <a:picLocks noChangeAspect="1"/>
          </p:cNvPicPr>
          <p:nvPr/>
        </p:nvPicPr>
        <p:blipFill>
          <a:blip r:embed="rId4"/>
          <a:stretch>
            <a:fillRect/>
          </a:stretch>
        </p:blipFill>
        <p:spPr>
          <a:xfrm>
            <a:off x="7832540" y="339435"/>
            <a:ext cx="1322947" cy="4462659"/>
          </a:xfrm>
          <a:prstGeom prst="rect">
            <a:avLst/>
          </a:prstGeom>
        </p:spPr>
      </p:pic>
    </p:spTree>
    <p:extLst>
      <p:ext uri="{BB962C8B-B14F-4D97-AF65-F5344CB8AC3E}">
        <p14:creationId xmlns:p14="http://schemas.microsoft.com/office/powerpoint/2010/main" val="2252468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3" name="Rectángulo 2"/>
          <p:cNvSpPr/>
          <p:nvPr/>
        </p:nvSpPr>
        <p:spPr>
          <a:xfrm>
            <a:off x="388400" y="1454627"/>
            <a:ext cx="6912768" cy="3036024"/>
          </a:xfrm>
          <a:prstGeom prst="rect">
            <a:avLst/>
          </a:prstGeom>
        </p:spPr>
        <p:txBody>
          <a:bodyPr wrap="square">
            <a:spAutoFit/>
          </a:bodyPr>
          <a:lstStyle/>
          <a:p>
            <a:pPr lvl="0" algn="just">
              <a:lnSpc>
                <a:spcPct val="107000"/>
              </a:lnSpc>
              <a:spcAft>
                <a:spcPts val="0"/>
              </a:spcAft>
            </a:pPr>
            <a:r>
              <a:rPr lang="es-MX" dirty="0">
                <a:latin typeface="Times New Roman"/>
                <a:ea typeface="Times New Roman"/>
                <a:cs typeface="Noto Sans Symbols"/>
              </a:rPr>
              <a:t>Del 1 de enero al 31 de diciembre del 2022 tenemos:</a:t>
            </a:r>
          </a:p>
          <a:p>
            <a:pPr lvl="0" algn="just">
              <a:lnSpc>
                <a:spcPct val="107000"/>
              </a:lnSpc>
              <a:spcAft>
                <a:spcPts val="0"/>
              </a:spcAft>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dirty="0">
                <a:latin typeface="Times New Roman"/>
                <a:ea typeface="Times New Roman"/>
                <a:cs typeface="Noto Sans Symbols"/>
              </a:rPr>
              <a:t>Se registró </a:t>
            </a:r>
            <a:r>
              <a:rPr lang="es-MX" b="1" i="1" dirty="0">
                <a:latin typeface="Times New Roman"/>
                <a:ea typeface="Times New Roman"/>
                <a:cs typeface="Noto Sans Symbols"/>
              </a:rPr>
              <a:t>un caso.</a:t>
            </a:r>
          </a:p>
          <a:p>
            <a:pPr lvl="0" algn="just">
              <a:lnSpc>
                <a:spcPct val="107000"/>
              </a:lnSpc>
              <a:spcAft>
                <a:spcPts val="0"/>
              </a:spcAft>
            </a:pPr>
            <a:endParaRPr lang="es-MX" b="1" i="1" dirty="0">
              <a:latin typeface="Times New Roman"/>
              <a:ea typeface="Times New Roman"/>
              <a:cs typeface="Noto Sans Symbols"/>
            </a:endParaRPr>
          </a:p>
          <a:p>
            <a:pPr marL="342900" lvl="0" indent="-342900" algn="just">
              <a:lnSpc>
                <a:spcPct val="107000"/>
              </a:lnSpc>
              <a:spcAft>
                <a:spcPts val="0"/>
              </a:spcAft>
              <a:buFont typeface="Arial"/>
              <a:buChar char="●"/>
            </a:pPr>
            <a:r>
              <a:rPr lang="es-MX" b="1" dirty="0">
                <a:latin typeface="Times New Roman"/>
                <a:ea typeface="Times New Roman"/>
                <a:cs typeface="Noto Sans Symbols"/>
              </a:rPr>
              <a:t>Lugar de ocurrencia: </a:t>
            </a:r>
            <a:r>
              <a:rPr lang="es-MX" b="1" i="1" dirty="0">
                <a:latin typeface="Times New Roman"/>
                <a:ea typeface="Times New Roman"/>
                <a:cs typeface="Noto Sans Symbols"/>
              </a:rPr>
              <a:t>Colombia</a:t>
            </a:r>
          </a:p>
          <a:p>
            <a:pPr lvl="0" algn="just">
              <a:lnSpc>
                <a:spcPct val="107000"/>
              </a:lnSpc>
              <a:spcAft>
                <a:spcPts val="0"/>
              </a:spcAft>
            </a:pPr>
            <a:endParaRPr lang="es-MX" b="1" i="1" dirty="0">
              <a:latin typeface="Times New Roman"/>
              <a:ea typeface="Times New Roman"/>
              <a:cs typeface="Noto Sans Symbols"/>
            </a:endParaRPr>
          </a:p>
          <a:p>
            <a:pPr marL="342900" lvl="0" indent="-342900" algn="just">
              <a:lnSpc>
                <a:spcPct val="107000"/>
              </a:lnSpc>
              <a:spcAft>
                <a:spcPts val="0"/>
              </a:spcAft>
              <a:buFont typeface="Arial"/>
              <a:buChar char="●"/>
            </a:pPr>
            <a:r>
              <a:rPr lang="es-MX" b="1" dirty="0">
                <a:latin typeface="Times New Roman"/>
                <a:ea typeface="Times New Roman"/>
                <a:cs typeface="Noto Sans Symbols"/>
              </a:rPr>
              <a:t>Edad de la víctima: </a:t>
            </a:r>
            <a:r>
              <a:rPr lang="es-MX" b="1" i="1" dirty="0">
                <a:latin typeface="Times New Roman"/>
                <a:ea typeface="Times New Roman"/>
                <a:cs typeface="Noto Sans Symbols"/>
              </a:rPr>
              <a:t>23 </a:t>
            </a:r>
            <a:r>
              <a:rPr lang="es-MX" dirty="0">
                <a:latin typeface="Times New Roman"/>
                <a:ea typeface="Times New Roman"/>
                <a:cs typeface="Noto Sans Symbols"/>
              </a:rPr>
              <a:t>años.</a:t>
            </a:r>
          </a:p>
          <a:p>
            <a:pPr lvl="0" algn="just">
              <a:lnSpc>
                <a:spcPct val="107000"/>
              </a:lnSpc>
              <a:spcAft>
                <a:spcPts val="0"/>
              </a:spcAft>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b="1" dirty="0">
                <a:latin typeface="Times New Roman"/>
                <a:ea typeface="Times New Roman"/>
                <a:cs typeface="Noto Sans Symbols"/>
              </a:rPr>
              <a:t>Tipo de arma: </a:t>
            </a:r>
            <a:r>
              <a:rPr lang="es-MX" dirty="0">
                <a:latin typeface="Times New Roman"/>
                <a:ea typeface="Times New Roman"/>
                <a:cs typeface="Noto Sans Symbols"/>
              </a:rPr>
              <a:t>arma</a:t>
            </a:r>
            <a:r>
              <a:rPr lang="es-MX" b="1" dirty="0">
                <a:latin typeface="Times New Roman"/>
                <a:ea typeface="Times New Roman"/>
                <a:cs typeface="Noto Sans Symbols"/>
              </a:rPr>
              <a:t> </a:t>
            </a:r>
            <a:r>
              <a:rPr lang="es-MX" b="1" i="1" dirty="0">
                <a:latin typeface="Times New Roman"/>
                <a:ea typeface="Times New Roman"/>
                <a:cs typeface="Noto Sans Symbols"/>
              </a:rPr>
              <a:t>blanca o punzo penetrante.</a:t>
            </a:r>
          </a:p>
          <a:p>
            <a:pPr marL="342900" lvl="0" indent="-342900" algn="just">
              <a:lnSpc>
                <a:spcPct val="107000"/>
              </a:lnSpc>
              <a:spcAft>
                <a:spcPts val="0"/>
              </a:spcAft>
              <a:buFont typeface="Arial"/>
              <a:buChar char="●"/>
            </a:pPr>
            <a:endParaRPr lang="es-MX" dirty="0">
              <a:latin typeface="Times New Roman"/>
              <a:ea typeface="Times New Roman"/>
              <a:cs typeface="Noto Sans Symbols"/>
            </a:endParaRPr>
          </a:p>
        </p:txBody>
      </p:sp>
      <p:pic>
        <p:nvPicPr>
          <p:cNvPr id="4" name="Imagen 3"/>
          <p:cNvPicPr>
            <a:picLocks noChangeAspect="1"/>
          </p:cNvPicPr>
          <p:nvPr/>
        </p:nvPicPr>
        <p:blipFill>
          <a:blip r:embed="rId4"/>
          <a:stretch>
            <a:fillRect/>
          </a:stretch>
        </p:blipFill>
        <p:spPr>
          <a:xfrm>
            <a:off x="7315922" y="843558"/>
            <a:ext cx="1807260" cy="3600400"/>
          </a:xfrm>
          <a:prstGeom prst="rect">
            <a:avLst/>
          </a:prstGeom>
        </p:spPr>
      </p:pic>
      <p:sp>
        <p:nvSpPr>
          <p:cNvPr id="7" name="Rectángulo 3"/>
          <p:cNvSpPr/>
          <p:nvPr/>
        </p:nvSpPr>
        <p:spPr>
          <a:xfrm>
            <a:off x="208293" y="652849"/>
            <a:ext cx="4569456" cy="584775"/>
          </a:xfrm>
          <a:prstGeom prst="rect">
            <a:avLst/>
          </a:prstGeom>
        </p:spPr>
        <p:txBody>
          <a:bodyPr wrap="none">
            <a:spAutoFit/>
          </a:bodyPr>
          <a:lstStyle/>
          <a:p>
            <a:r>
              <a:rPr lang="es-VE" sz="3200" b="1" dirty="0">
                <a:solidFill>
                  <a:srgbClr val="FF9933"/>
                </a:solidFill>
                <a:latin typeface="+mj-lt"/>
                <a:cs typeface="Times New Roman" panose="02020603050405020304" pitchFamily="18" charset="0"/>
              </a:rPr>
              <a:t>Muertes de mujeres trans</a:t>
            </a:r>
          </a:p>
        </p:txBody>
      </p:sp>
    </p:spTree>
    <p:extLst>
      <p:ext uri="{BB962C8B-B14F-4D97-AF65-F5344CB8AC3E}">
        <p14:creationId xmlns:p14="http://schemas.microsoft.com/office/powerpoint/2010/main" val="4252443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3" name="Rectángulo 2"/>
          <p:cNvSpPr/>
          <p:nvPr/>
        </p:nvSpPr>
        <p:spPr>
          <a:xfrm>
            <a:off x="413371" y="432241"/>
            <a:ext cx="6912768" cy="4517840"/>
          </a:xfrm>
          <a:prstGeom prst="rect">
            <a:avLst/>
          </a:prstGeom>
        </p:spPr>
        <p:txBody>
          <a:bodyPr wrap="square">
            <a:spAutoFit/>
          </a:bodyPr>
          <a:lstStyle/>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Acción dirigida a causar la muerte</a:t>
            </a:r>
            <a:r>
              <a:rPr lang="es-MX" dirty="0">
                <a:latin typeface="Times New Roman"/>
                <a:ea typeface="Times New Roman"/>
                <a:cs typeface="Noto Sans Symbols"/>
              </a:rPr>
              <a:t>: </a:t>
            </a:r>
            <a:r>
              <a:rPr lang="es-MX" b="1" i="1" dirty="0">
                <a:latin typeface="Times New Roman"/>
                <a:ea typeface="Times New Roman"/>
                <a:cs typeface="Noto Sans Symbols"/>
              </a:rPr>
              <a:t>acuchillada</a:t>
            </a:r>
            <a:r>
              <a:rPr lang="es-MX" dirty="0">
                <a:latin typeface="Times New Roman"/>
                <a:ea typeface="Times New Roman"/>
                <a:cs typeface="Noto Sans Symbols"/>
              </a:rPr>
              <a:t>.</a:t>
            </a:r>
          </a:p>
          <a:p>
            <a:pPr lvl="0" algn="just">
              <a:lnSpc>
                <a:spcPct val="107000"/>
              </a:lnSpc>
              <a:spcAft>
                <a:spcPts val="0"/>
              </a:spcAft>
            </a:pPr>
            <a:endParaRPr lang="es-MX"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Testigos del hecho: </a:t>
            </a:r>
            <a:r>
              <a:rPr lang="es-MX" b="1" i="1" dirty="0">
                <a:latin typeface="Times New Roman"/>
                <a:ea typeface="Times New Roman"/>
                <a:cs typeface="Noto Sans Symbols"/>
              </a:rPr>
              <a:t>sin datos</a:t>
            </a:r>
          </a:p>
          <a:p>
            <a:pPr lvl="0" algn="just">
              <a:lnSpc>
                <a:spcPct val="107000"/>
              </a:lnSpc>
              <a:spcAft>
                <a:spcPts val="0"/>
              </a:spcAft>
            </a:pPr>
            <a:endParaRPr lang="es-MX" b="1" i="1"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Detención del agresor </a:t>
            </a:r>
            <a:r>
              <a:rPr lang="es-MX" dirty="0">
                <a:latin typeface="Times New Roman"/>
                <a:ea typeface="Times New Roman"/>
                <a:cs typeface="Noto Sans Symbols"/>
              </a:rPr>
              <a:t>con ocasión al hecho: </a:t>
            </a:r>
            <a:r>
              <a:rPr lang="es-MX" b="1" i="1" dirty="0">
                <a:latin typeface="Times New Roman"/>
                <a:ea typeface="Times New Roman"/>
                <a:cs typeface="Noto Sans Symbols"/>
              </a:rPr>
              <a:t>fuga</a:t>
            </a:r>
          </a:p>
          <a:p>
            <a:pPr lvl="0" algn="just">
              <a:lnSpc>
                <a:spcPct val="107000"/>
              </a:lnSpc>
              <a:spcAft>
                <a:spcPts val="0"/>
              </a:spcAft>
            </a:pPr>
            <a:endParaRPr lang="es-MX" b="1" i="1"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El agresor se suicidó</a:t>
            </a:r>
            <a:r>
              <a:rPr lang="es-MX" dirty="0">
                <a:latin typeface="Times New Roman"/>
                <a:ea typeface="Times New Roman"/>
                <a:cs typeface="Noto Sans Symbols"/>
              </a:rPr>
              <a:t>: </a:t>
            </a:r>
            <a:r>
              <a:rPr lang="es-MX" b="1" i="1" dirty="0">
                <a:latin typeface="Times New Roman"/>
                <a:ea typeface="Times New Roman"/>
                <a:cs typeface="Noto Sans Symbols"/>
              </a:rPr>
              <a:t>no.</a:t>
            </a:r>
          </a:p>
          <a:p>
            <a:pPr lvl="0" algn="just">
              <a:lnSpc>
                <a:spcPct val="107000"/>
              </a:lnSpc>
              <a:spcAft>
                <a:spcPts val="0"/>
              </a:spcAft>
            </a:pPr>
            <a:endParaRPr lang="es-MX" b="1" i="1"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Relación afectiva entre víctima y agresor</a:t>
            </a:r>
            <a:r>
              <a:rPr lang="es-MX" dirty="0">
                <a:latin typeface="Times New Roman"/>
                <a:ea typeface="Times New Roman"/>
                <a:cs typeface="Noto Sans Symbols"/>
              </a:rPr>
              <a:t>: </a:t>
            </a:r>
            <a:r>
              <a:rPr lang="es-MX" b="1" dirty="0">
                <a:latin typeface="Times New Roman"/>
                <a:ea typeface="Times New Roman"/>
                <a:cs typeface="Noto Sans Symbols"/>
              </a:rPr>
              <a:t>conocidos sin relación familiar</a:t>
            </a:r>
            <a:r>
              <a:rPr lang="es-MX" dirty="0">
                <a:latin typeface="Times New Roman"/>
                <a:ea typeface="Times New Roman"/>
                <a:cs typeface="Noto Sans Symbols"/>
              </a:rPr>
              <a:t> (clientes, amigos, vecinos, o relación laboral académica o profesional).</a:t>
            </a:r>
          </a:p>
          <a:p>
            <a:pPr lvl="0" algn="just">
              <a:lnSpc>
                <a:spcPct val="107000"/>
              </a:lnSpc>
              <a:spcAft>
                <a:spcPts val="0"/>
              </a:spcAft>
            </a:pPr>
            <a:endParaRPr lang="es-MX" dirty="0">
              <a:latin typeface="Times New Roman"/>
              <a:ea typeface="Times New Roman"/>
              <a:cs typeface="Noto Sans Symbols"/>
            </a:endParaRPr>
          </a:p>
          <a:p>
            <a:pPr lvl="0" algn="just">
              <a:lnSpc>
                <a:spcPct val="107000"/>
              </a:lnSpc>
              <a:spcAft>
                <a:spcPts val="0"/>
              </a:spcAft>
            </a:pPr>
            <a:r>
              <a:rPr lang="es-MX" dirty="0">
                <a:latin typeface="Times New Roman"/>
                <a:ea typeface="Times New Roman"/>
                <a:cs typeface="Noto Sans Symbols"/>
              </a:rPr>
              <a:t>• </a:t>
            </a:r>
            <a:r>
              <a:rPr lang="es-MX" b="1" dirty="0">
                <a:latin typeface="Times New Roman"/>
                <a:ea typeface="Times New Roman"/>
                <a:cs typeface="Noto Sans Symbols"/>
              </a:rPr>
              <a:t>Participación en grupo de los ofensores en el femicidio</a:t>
            </a:r>
            <a:r>
              <a:rPr lang="es-MX" dirty="0">
                <a:latin typeface="Times New Roman"/>
                <a:ea typeface="Times New Roman"/>
                <a:cs typeface="Noto Sans Symbols"/>
              </a:rPr>
              <a:t>: a </a:t>
            </a:r>
            <a:r>
              <a:rPr lang="es-MX" b="1" i="1" dirty="0">
                <a:latin typeface="Times New Roman"/>
                <a:ea typeface="Times New Roman"/>
                <a:cs typeface="Noto Sans Symbols"/>
              </a:rPr>
              <a:t>un solo ofensor</a:t>
            </a:r>
          </a:p>
          <a:p>
            <a:pPr marL="342900" lvl="0" indent="-342900" algn="just">
              <a:lnSpc>
                <a:spcPct val="107000"/>
              </a:lnSpc>
              <a:spcAft>
                <a:spcPts val="0"/>
              </a:spcAft>
              <a:buFont typeface="Arial"/>
              <a:buChar char="●"/>
            </a:pPr>
            <a:endParaRPr lang="es-MX" dirty="0">
              <a:latin typeface="Times New Roman"/>
              <a:ea typeface="Times New Roman"/>
              <a:cs typeface="Noto Sans Symbols"/>
            </a:endParaRPr>
          </a:p>
        </p:txBody>
      </p:sp>
      <p:pic>
        <p:nvPicPr>
          <p:cNvPr id="2" name="Imagen 1">
            <a:extLst>
              <a:ext uri="{FF2B5EF4-FFF2-40B4-BE49-F238E27FC236}">
                <a16:creationId xmlns:a16="http://schemas.microsoft.com/office/drawing/2014/main" id="{B150CFD1-7B1F-A92D-9DB1-7461CCA04B3E}"/>
              </a:ext>
            </a:extLst>
          </p:cNvPr>
          <p:cNvPicPr>
            <a:picLocks noChangeAspect="1"/>
          </p:cNvPicPr>
          <p:nvPr/>
        </p:nvPicPr>
        <p:blipFill>
          <a:blip r:embed="rId4"/>
          <a:stretch>
            <a:fillRect/>
          </a:stretch>
        </p:blipFill>
        <p:spPr>
          <a:xfrm>
            <a:off x="7530965" y="490381"/>
            <a:ext cx="1609568" cy="4230991"/>
          </a:xfrm>
          <a:prstGeom prst="rect">
            <a:avLst/>
          </a:prstGeom>
        </p:spPr>
      </p:pic>
      <p:sp>
        <p:nvSpPr>
          <p:cNvPr id="9" name="Rectángulo 8">
            <a:extLst>
              <a:ext uri="{FF2B5EF4-FFF2-40B4-BE49-F238E27FC236}">
                <a16:creationId xmlns:a16="http://schemas.microsoft.com/office/drawing/2014/main" id="{175354BD-2CA3-E98D-2FBE-B6DE1516D816}"/>
              </a:ext>
            </a:extLst>
          </p:cNvPr>
          <p:cNvSpPr/>
          <p:nvPr/>
        </p:nvSpPr>
        <p:spPr>
          <a:xfrm>
            <a:off x="7326139" y="2283718"/>
            <a:ext cx="417631" cy="100811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10" name="Rectángulo 9">
            <a:extLst>
              <a:ext uri="{FF2B5EF4-FFF2-40B4-BE49-F238E27FC236}">
                <a16:creationId xmlns:a16="http://schemas.microsoft.com/office/drawing/2014/main" id="{EF7FD337-95A0-457A-4D0E-2A4F45E78A8F}"/>
              </a:ext>
            </a:extLst>
          </p:cNvPr>
          <p:cNvSpPr/>
          <p:nvPr/>
        </p:nvSpPr>
        <p:spPr>
          <a:xfrm>
            <a:off x="7530965" y="3723878"/>
            <a:ext cx="65371" cy="100811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Tree>
    <p:extLst>
      <p:ext uri="{BB962C8B-B14F-4D97-AF65-F5344CB8AC3E}">
        <p14:creationId xmlns:p14="http://schemas.microsoft.com/office/powerpoint/2010/main" val="3158062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8" name="CuadroTexto 7">
            <a:extLst>
              <a:ext uri="{FF2B5EF4-FFF2-40B4-BE49-F238E27FC236}">
                <a16:creationId xmlns:a16="http://schemas.microsoft.com/office/drawing/2014/main" id="{732EF800-EDFC-6A8B-ED17-9E4DF963D11F}"/>
              </a:ext>
            </a:extLst>
          </p:cNvPr>
          <p:cNvSpPr txBox="1"/>
          <p:nvPr/>
        </p:nvSpPr>
        <p:spPr>
          <a:xfrm>
            <a:off x="437674" y="672546"/>
            <a:ext cx="7276226" cy="1077218"/>
          </a:xfrm>
          <a:prstGeom prst="rect">
            <a:avLst/>
          </a:prstGeom>
          <a:noFill/>
        </p:spPr>
        <p:txBody>
          <a:bodyPr wrap="square" rtlCol="0">
            <a:spAutoFit/>
          </a:bodyPr>
          <a:lstStyle/>
          <a:p>
            <a:pPr algn="ctr"/>
            <a:r>
              <a:rPr lang="es-MX" sz="3200" b="1" dirty="0">
                <a:solidFill>
                  <a:schemeClr val="accent6"/>
                </a:solidFill>
              </a:rPr>
              <a:t>Cuadro comparativo femicidios consumados por años</a:t>
            </a:r>
          </a:p>
        </p:txBody>
      </p:sp>
      <p:graphicFrame>
        <p:nvGraphicFramePr>
          <p:cNvPr id="10" name="Tabla 10">
            <a:extLst>
              <a:ext uri="{FF2B5EF4-FFF2-40B4-BE49-F238E27FC236}">
                <a16:creationId xmlns:a16="http://schemas.microsoft.com/office/drawing/2014/main" id="{0F61B461-22AA-CA81-F489-EE108E7CB1EC}"/>
              </a:ext>
            </a:extLst>
          </p:cNvPr>
          <p:cNvGraphicFramePr>
            <a:graphicFrameLocks noGrp="1"/>
          </p:cNvGraphicFramePr>
          <p:nvPr>
            <p:extLst>
              <p:ext uri="{D42A27DB-BD31-4B8C-83A1-F6EECF244321}">
                <p14:modId xmlns:p14="http://schemas.microsoft.com/office/powerpoint/2010/main" val="2939545245"/>
              </p:ext>
            </p:extLst>
          </p:nvPr>
        </p:nvGraphicFramePr>
        <p:xfrm>
          <a:off x="936320" y="2284988"/>
          <a:ext cx="6096000" cy="1483360"/>
        </p:xfrm>
        <a:graphic>
          <a:graphicData uri="http://schemas.openxmlformats.org/drawingml/2006/table">
            <a:tbl>
              <a:tblPr firstRow="1" bandRow="1">
                <a:tableStyleId>{93296810-A885-4BE3-A3E7-6D5BEEA58F35}</a:tableStyleId>
              </a:tblPr>
              <a:tblGrid>
                <a:gridCol w="3048000">
                  <a:extLst>
                    <a:ext uri="{9D8B030D-6E8A-4147-A177-3AD203B41FA5}">
                      <a16:colId xmlns:a16="http://schemas.microsoft.com/office/drawing/2014/main" val="2774878877"/>
                    </a:ext>
                  </a:extLst>
                </a:gridCol>
                <a:gridCol w="3048000">
                  <a:extLst>
                    <a:ext uri="{9D8B030D-6E8A-4147-A177-3AD203B41FA5}">
                      <a16:colId xmlns:a16="http://schemas.microsoft.com/office/drawing/2014/main" val="88036381"/>
                    </a:ext>
                  </a:extLst>
                </a:gridCol>
              </a:tblGrid>
              <a:tr h="370840">
                <a:tc>
                  <a:txBody>
                    <a:bodyPr/>
                    <a:lstStyle/>
                    <a:p>
                      <a:pPr algn="ctr"/>
                      <a:r>
                        <a:rPr lang="es-MX" dirty="0"/>
                        <a:t>AÑO</a:t>
                      </a:r>
                    </a:p>
                  </a:txBody>
                  <a:tcPr/>
                </a:tc>
                <a:tc>
                  <a:txBody>
                    <a:bodyPr/>
                    <a:lstStyle/>
                    <a:p>
                      <a:pPr algn="ctr"/>
                      <a:r>
                        <a:rPr lang="es-MX" dirty="0"/>
                        <a:t>FEMICIDIOS CONSUMADOS</a:t>
                      </a:r>
                    </a:p>
                  </a:txBody>
                  <a:tcPr/>
                </a:tc>
                <a:extLst>
                  <a:ext uri="{0D108BD9-81ED-4DB2-BD59-A6C34878D82A}">
                    <a16:rowId xmlns:a16="http://schemas.microsoft.com/office/drawing/2014/main" val="1982901792"/>
                  </a:ext>
                </a:extLst>
              </a:tr>
              <a:tr h="370840">
                <a:tc>
                  <a:txBody>
                    <a:bodyPr/>
                    <a:lstStyle/>
                    <a:p>
                      <a:pPr algn="ctr"/>
                      <a:r>
                        <a:rPr lang="es-MX" dirty="0"/>
                        <a:t>2020</a:t>
                      </a:r>
                    </a:p>
                  </a:txBody>
                  <a:tcPr/>
                </a:tc>
                <a:tc>
                  <a:txBody>
                    <a:bodyPr/>
                    <a:lstStyle/>
                    <a:p>
                      <a:pPr algn="ctr"/>
                      <a:r>
                        <a:rPr lang="es-MX" dirty="0"/>
                        <a:t>212</a:t>
                      </a:r>
                    </a:p>
                  </a:txBody>
                  <a:tcPr/>
                </a:tc>
                <a:extLst>
                  <a:ext uri="{0D108BD9-81ED-4DB2-BD59-A6C34878D82A}">
                    <a16:rowId xmlns:a16="http://schemas.microsoft.com/office/drawing/2014/main" val="2399997907"/>
                  </a:ext>
                </a:extLst>
              </a:tr>
              <a:tr h="370840">
                <a:tc>
                  <a:txBody>
                    <a:bodyPr/>
                    <a:lstStyle/>
                    <a:p>
                      <a:pPr algn="ctr"/>
                      <a:r>
                        <a:rPr lang="es-MX" dirty="0"/>
                        <a:t>2021</a:t>
                      </a:r>
                    </a:p>
                  </a:txBody>
                  <a:tcPr/>
                </a:tc>
                <a:tc>
                  <a:txBody>
                    <a:bodyPr/>
                    <a:lstStyle/>
                    <a:p>
                      <a:pPr algn="ctr"/>
                      <a:r>
                        <a:rPr lang="es-MX" dirty="0"/>
                        <a:t>290</a:t>
                      </a:r>
                    </a:p>
                  </a:txBody>
                  <a:tcPr/>
                </a:tc>
                <a:extLst>
                  <a:ext uri="{0D108BD9-81ED-4DB2-BD59-A6C34878D82A}">
                    <a16:rowId xmlns:a16="http://schemas.microsoft.com/office/drawing/2014/main" val="3398467006"/>
                  </a:ext>
                </a:extLst>
              </a:tr>
              <a:tr h="370840">
                <a:tc>
                  <a:txBody>
                    <a:bodyPr/>
                    <a:lstStyle/>
                    <a:p>
                      <a:pPr algn="ctr"/>
                      <a:r>
                        <a:rPr lang="es-MX" dirty="0"/>
                        <a:t>2022</a:t>
                      </a:r>
                    </a:p>
                  </a:txBody>
                  <a:tcPr/>
                </a:tc>
                <a:tc>
                  <a:txBody>
                    <a:bodyPr/>
                    <a:lstStyle/>
                    <a:p>
                      <a:pPr algn="ctr"/>
                      <a:r>
                        <a:rPr lang="es-MX" dirty="0"/>
                        <a:t>282</a:t>
                      </a:r>
                    </a:p>
                  </a:txBody>
                  <a:tcPr/>
                </a:tc>
                <a:extLst>
                  <a:ext uri="{0D108BD9-81ED-4DB2-BD59-A6C34878D82A}">
                    <a16:rowId xmlns:a16="http://schemas.microsoft.com/office/drawing/2014/main" val="4262889328"/>
                  </a:ext>
                </a:extLst>
              </a:tr>
            </a:tbl>
          </a:graphicData>
        </a:graphic>
      </p:graphicFrame>
      <p:pic>
        <p:nvPicPr>
          <p:cNvPr id="11" name="Imagen 10">
            <a:extLst>
              <a:ext uri="{FF2B5EF4-FFF2-40B4-BE49-F238E27FC236}">
                <a16:creationId xmlns:a16="http://schemas.microsoft.com/office/drawing/2014/main" id="{14D75DF2-7F9E-0825-956C-AEE5370110D1}"/>
              </a:ext>
            </a:extLst>
          </p:cNvPr>
          <p:cNvPicPr>
            <a:picLocks noChangeAspect="1"/>
          </p:cNvPicPr>
          <p:nvPr/>
        </p:nvPicPr>
        <p:blipFill>
          <a:blip r:embed="rId4"/>
          <a:stretch>
            <a:fillRect/>
          </a:stretch>
        </p:blipFill>
        <p:spPr>
          <a:xfrm>
            <a:off x="7518278" y="1211155"/>
            <a:ext cx="1627773" cy="3456732"/>
          </a:xfrm>
          <a:prstGeom prst="rect">
            <a:avLst/>
          </a:prstGeom>
        </p:spPr>
      </p:pic>
    </p:spTree>
    <p:extLst>
      <p:ext uri="{BB962C8B-B14F-4D97-AF65-F5344CB8AC3E}">
        <p14:creationId xmlns:p14="http://schemas.microsoft.com/office/powerpoint/2010/main" val="340331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3"/>
          <a:stretch>
            <a:fillRect/>
          </a:stretch>
        </p:blipFill>
        <p:spPr>
          <a:xfrm>
            <a:off x="-793" y="5168"/>
            <a:ext cx="9144793" cy="341406"/>
          </a:xfrm>
          <a:prstGeom prst="rect">
            <a:avLst/>
          </a:prstGeom>
        </p:spPr>
      </p:pic>
      <p:sp>
        <p:nvSpPr>
          <p:cNvPr id="5" name="Rectángulo 4"/>
          <p:cNvSpPr/>
          <p:nvPr/>
        </p:nvSpPr>
        <p:spPr>
          <a:xfrm>
            <a:off x="0" y="4803998"/>
            <a:ext cx="9144000" cy="339502"/>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3" name="Rectángulo 2"/>
          <p:cNvSpPr/>
          <p:nvPr/>
        </p:nvSpPr>
        <p:spPr>
          <a:xfrm>
            <a:off x="323528" y="957957"/>
            <a:ext cx="3759684" cy="461665"/>
          </a:xfrm>
          <a:prstGeom prst="rect">
            <a:avLst/>
          </a:prstGeom>
        </p:spPr>
        <p:txBody>
          <a:bodyPr wrap="none">
            <a:spAutoFit/>
          </a:bodyPr>
          <a:lstStyle/>
          <a:p>
            <a:r>
              <a:rPr lang="es-VE" sz="2400" b="1" dirty="0">
                <a:solidFill>
                  <a:srgbClr val="FF9933"/>
                </a:solidFill>
              </a:rPr>
              <a:t>Comentarios metodológicos</a:t>
            </a:r>
          </a:p>
        </p:txBody>
      </p:sp>
      <p:sp>
        <p:nvSpPr>
          <p:cNvPr id="7" name="Rectángulo 6"/>
          <p:cNvSpPr/>
          <p:nvPr/>
        </p:nvSpPr>
        <p:spPr>
          <a:xfrm>
            <a:off x="323528" y="1754823"/>
            <a:ext cx="7200800" cy="2009781"/>
          </a:xfrm>
          <a:prstGeom prst="rect">
            <a:avLst/>
          </a:prstGeom>
        </p:spPr>
        <p:txBody>
          <a:bodyPr wrap="square">
            <a:spAutoFit/>
          </a:bodyPr>
          <a:lstStyle/>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Cuando un estado no publica cifras estadísticas oficiales, los hechos descritos en los medios noticiosos digitales se convierten en una importante fuente para monitorear la situación social.</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Investigación documental donde las fuentes son los diarios digitales.</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Investigación exploratoria pues nos enfrentamos a una problemática poco trabajada en el país.</a:t>
            </a:r>
            <a:endParaRPr lang="es-VE" sz="1600" dirty="0">
              <a:effectLst/>
              <a:latin typeface="Noto Sans Symbols"/>
              <a:ea typeface="Noto Sans Symbols"/>
              <a:cs typeface="Noto Sans Symbols"/>
            </a:endParaRPr>
          </a:p>
        </p:txBody>
      </p:sp>
      <p:pic>
        <p:nvPicPr>
          <p:cNvPr id="8" name="Imagen 7"/>
          <p:cNvPicPr>
            <a:picLocks noChangeAspect="1"/>
          </p:cNvPicPr>
          <p:nvPr/>
        </p:nvPicPr>
        <p:blipFill>
          <a:blip r:embed="rId4"/>
          <a:stretch>
            <a:fillRect/>
          </a:stretch>
        </p:blipFill>
        <p:spPr>
          <a:xfrm>
            <a:off x="8153400" y="339502"/>
            <a:ext cx="990600" cy="4464496"/>
          </a:xfrm>
          <a:prstGeom prst="rect">
            <a:avLst/>
          </a:prstGeom>
        </p:spPr>
      </p:pic>
    </p:spTree>
    <p:extLst>
      <p:ext uri="{BB962C8B-B14F-4D97-AF65-F5344CB8AC3E}">
        <p14:creationId xmlns:p14="http://schemas.microsoft.com/office/powerpoint/2010/main" val="1785944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3"/>
          <a:stretch>
            <a:fillRect/>
          </a:stretch>
        </p:blipFill>
        <p:spPr>
          <a:xfrm>
            <a:off x="-793" y="5168"/>
            <a:ext cx="9144793" cy="341406"/>
          </a:xfrm>
          <a:prstGeom prst="rect">
            <a:avLst/>
          </a:prstGeom>
        </p:spPr>
      </p:pic>
      <p:sp>
        <p:nvSpPr>
          <p:cNvPr id="5" name="Rectángulo 4"/>
          <p:cNvSpPr/>
          <p:nvPr/>
        </p:nvSpPr>
        <p:spPr>
          <a:xfrm>
            <a:off x="0" y="4803998"/>
            <a:ext cx="9144000" cy="339502"/>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3" name="Rectángulo 2"/>
          <p:cNvSpPr/>
          <p:nvPr/>
        </p:nvSpPr>
        <p:spPr>
          <a:xfrm>
            <a:off x="323528" y="957957"/>
            <a:ext cx="3759684" cy="461665"/>
          </a:xfrm>
          <a:prstGeom prst="rect">
            <a:avLst/>
          </a:prstGeom>
        </p:spPr>
        <p:txBody>
          <a:bodyPr wrap="none">
            <a:spAutoFit/>
          </a:bodyPr>
          <a:lstStyle/>
          <a:p>
            <a:r>
              <a:rPr lang="es-VE" sz="2400" b="1" dirty="0">
                <a:solidFill>
                  <a:srgbClr val="FF9933"/>
                </a:solidFill>
              </a:rPr>
              <a:t>Comentarios metodológicos</a:t>
            </a:r>
          </a:p>
        </p:txBody>
      </p:sp>
      <p:sp>
        <p:nvSpPr>
          <p:cNvPr id="7" name="Rectángulo 6"/>
          <p:cNvSpPr/>
          <p:nvPr/>
        </p:nvSpPr>
        <p:spPr>
          <a:xfrm>
            <a:off x="323528" y="1754823"/>
            <a:ext cx="7200800" cy="2377767"/>
          </a:xfrm>
          <a:prstGeom prst="rect">
            <a:avLst/>
          </a:prstGeom>
        </p:spPr>
        <p:txBody>
          <a:bodyPr wrap="square">
            <a:spAutoFit/>
          </a:bodyPr>
          <a:lstStyle/>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Construimos categorías de análisis numéricas y porcentuales, así como dos instrumentos: una ficha de resumen del caso y una matriz de base de datos.</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Realizamos el arqueo de fuentes.</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Nuestra metodología es mixta: (a) descripciones cuantitativas y (b) proceso de análisis que implica el enfoque cualitativo, para intentar destacar los fenómenos asociados a los femicidios.</a:t>
            </a:r>
          </a:p>
        </p:txBody>
      </p:sp>
      <p:pic>
        <p:nvPicPr>
          <p:cNvPr id="2" name="Imagen 1">
            <a:extLst>
              <a:ext uri="{FF2B5EF4-FFF2-40B4-BE49-F238E27FC236}">
                <a16:creationId xmlns:a16="http://schemas.microsoft.com/office/drawing/2014/main" id="{0CA41908-5D5D-F349-FE96-C7ACC88DDE43}"/>
              </a:ext>
            </a:extLst>
          </p:cNvPr>
          <p:cNvPicPr>
            <a:picLocks noChangeAspect="1"/>
          </p:cNvPicPr>
          <p:nvPr/>
        </p:nvPicPr>
        <p:blipFill>
          <a:blip r:embed="rId4"/>
          <a:stretch>
            <a:fillRect/>
          </a:stretch>
        </p:blipFill>
        <p:spPr>
          <a:xfrm>
            <a:off x="7485744" y="365294"/>
            <a:ext cx="1658256" cy="4419983"/>
          </a:xfrm>
          <a:prstGeom prst="rect">
            <a:avLst/>
          </a:prstGeom>
        </p:spPr>
      </p:pic>
      <p:sp>
        <p:nvSpPr>
          <p:cNvPr id="6" name="Rectángulo 5">
            <a:extLst>
              <a:ext uri="{FF2B5EF4-FFF2-40B4-BE49-F238E27FC236}">
                <a16:creationId xmlns:a16="http://schemas.microsoft.com/office/drawing/2014/main" id="{F6721291-0DB7-25C8-52EE-49D2213583D7}"/>
              </a:ext>
            </a:extLst>
          </p:cNvPr>
          <p:cNvSpPr/>
          <p:nvPr/>
        </p:nvSpPr>
        <p:spPr>
          <a:xfrm>
            <a:off x="6588224" y="4558492"/>
            <a:ext cx="2160240" cy="21602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Tree>
    <p:extLst>
      <p:ext uri="{BB962C8B-B14F-4D97-AF65-F5344CB8AC3E}">
        <p14:creationId xmlns:p14="http://schemas.microsoft.com/office/powerpoint/2010/main" val="3327215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3"/>
          <a:stretch>
            <a:fillRect/>
          </a:stretch>
        </p:blipFill>
        <p:spPr>
          <a:xfrm>
            <a:off x="-793" y="5168"/>
            <a:ext cx="9144793" cy="341406"/>
          </a:xfrm>
          <a:prstGeom prst="rect">
            <a:avLst/>
          </a:prstGeom>
        </p:spPr>
      </p:pic>
      <p:sp>
        <p:nvSpPr>
          <p:cNvPr id="5" name="Rectángulo 4"/>
          <p:cNvSpPr/>
          <p:nvPr/>
        </p:nvSpPr>
        <p:spPr>
          <a:xfrm>
            <a:off x="0" y="4803998"/>
            <a:ext cx="9144000" cy="339502"/>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3" name="Rectángulo 2"/>
          <p:cNvSpPr/>
          <p:nvPr/>
        </p:nvSpPr>
        <p:spPr>
          <a:xfrm>
            <a:off x="179512" y="621266"/>
            <a:ext cx="4680520" cy="532903"/>
          </a:xfrm>
          <a:prstGeom prst="rect">
            <a:avLst/>
          </a:prstGeom>
        </p:spPr>
        <p:txBody>
          <a:bodyPr wrap="square">
            <a:spAutoFit/>
          </a:bodyPr>
          <a:lstStyle/>
          <a:p>
            <a:pPr>
              <a:lnSpc>
                <a:spcPct val="107000"/>
              </a:lnSpc>
              <a:spcAft>
                <a:spcPts val="800"/>
              </a:spcAft>
            </a:pPr>
            <a:r>
              <a:rPr lang="es-VE" sz="2800" b="1" dirty="0">
                <a:solidFill>
                  <a:srgbClr val="FF9933"/>
                </a:solidFill>
                <a:latin typeface="+mj-lt"/>
                <a:ea typeface="Calibri" panose="020F0502020204030204" pitchFamily="34" charset="0"/>
                <a:cs typeface="Times New Roman" panose="02020603050405020304" pitchFamily="18" charset="0"/>
              </a:rPr>
              <a:t>Primeros datos que impactan</a:t>
            </a:r>
            <a:endParaRPr lang="es-VE" sz="2800" dirty="0">
              <a:solidFill>
                <a:srgbClr val="FF9933"/>
              </a:solidFill>
              <a:latin typeface="+mj-lt"/>
              <a:ea typeface="Calibri" panose="020F0502020204030204" pitchFamily="34" charset="0"/>
              <a:cs typeface="Times New Roman" panose="02020603050405020304" pitchFamily="18" charset="0"/>
            </a:endParaRPr>
          </a:p>
        </p:txBody>
      </p:sp>
      <p:sp>
        <p:nvSpPr>
          <p:cNvPr id="6" name="Rectángulo 5"/>
          <p:cNvSpPr/>
          <p:nvPr/>
        </p:nvSpPr>
        <p:spPr>
          <a:xfrm>
            <a:off x="179512" y="1428861"/>
            <a:ext cx="7416824" cy="4142673"/>
          </a:xfrm>
          <a:prstGeom prst="rect">
            <a:avLst/>
          </a:prstGeom>
        </p:spPr>
        <p:txBody>
          <a:bodyPr wrap="square">
            <a:spAutoFit/>
          </a:bodyPr>
          <a:lstStyle/>
          <a:p>
            <a:pPr marL="342900" lvl="0" indent="-342900" algn="just">
              <a:lnSpc>
                <a:spcPct val="107000"/>
              </a:lnSpc>
              <a:spcAft>
                <a:spcPts val="600"/>
              </a:spcAft>
              <a:buFont typeface="Arial"/>
              <a:buChar char="●"/>
            </a:pPr>
            <a:r>
              <a:rPr lang="es-MX" dirty="0">
                <a:latin typeface="Times New Roman"/>
                <a:ea typeface="Times New Roman"/>
                <a:cs typeface="Noto Sans Symbols"/>
              </a:rPr>
              <a:t>Del </a:t>
            </a:r>
            <a:r>
              <a:rPr lang="es-MX" b="1" dirty="0">
                <a:latin typeface="Times New Roman"/>
                <a:ea typeface="Times New Roman"/>
                <a:cs typeface="Noto Sans Symbols"/>
              </a:rPr>
              <a:t>1 de enero al 31 de diciembre de 2022 </a:t>
            </a:r>
            <a:r>
              <a:rPr lang="es-MX" dirty="0">
                <a:latin typeface="Times New Roman"/>
                <a:ea typeface="Times New Roman"/>
                <a:cs typeface="Noto Sans Symbols"/>
              </a:rPr>
              <a:t>hubo </a:t>
            </a:r>
            <a:r>
              <a:rPr lang="es-MX" b="1" i="1" dirty="0">
                <a:latin typeface="Times New Roman"/>
                <a:ea typeface="Times New Roman"/>
                <a:cs typeface="Noto Sans Symbols"/>
              </a:rPr>
              <a:t>282 femicidios consumados y 120 frustrados</a:t>
            </a:r>
            <a:r>
              <a:rPr lang="es-MX" dirty="0">
                <a:latin typeface="Times New Roman"/>
                <a:ea typeface="Times New Roman"/>
                <a:cs typeface="Noto Sans Symbols"/>
              </a:rPr>
              <a:t>. En promedio </a:t>
            </a:r>
            <a:r>
              <a:rPr lang="es-MX" b="1" i="1" dirty="0">
                <a:latin typeface="Times New Roman"/>
                <a:ea typeface="Times New Roman"/>
                <a:cs typeface="Noto Sans Symbols"/>
              </a:rPr>
              <a:t>una acción </a:t>
            </a:r>
            <a:r>
              <a:rPr lang="es-MX" b="1" i="1" dirty="0" err="1">
                <a:latin typeface="Times New Roman"/>
                <a:ea typeface="Times New Roman"/>
                <a:cs typeface="Noto Sans Symbols"/>
              </a:rPr>
              <a:t>femicida</a:t>
            </a:r>
            <a:r>
              <a:rPr lang="es-MX" b="1" i="1" dirty="0">
                <a:latin typeface="Times New Roman"/>
                <a:ea typeface="Times New Roman"/>
                <a:cs typeface="Noto Sans Symbols"/>
              </a:rPr>
              <a:t> cada 26 horas</a:t>
            </a:r>
            <a:r>
              <a:rPr lang="es-MX" dirty="0">
                <a:latin typeface="Times New Roman"/>
                <a:ea typeface="Times New Roman"/>
                <a:cs typeface="Noto Sans Symbols"/>
              </a:rPr>
              <a:t> (402 acciones </a:t>
            </a:r>
            <a:r>
              <a:rPr lang="es-MX" dirty="0" err="1">
                <a:latin typeface="Times New Roman"/>
                <a:ea typeface="Times New Roman"/>
                <a:cs typeface="Noto Sans Symbols"/>
              </a:rPr>
              <a:t>femicidas</a:t>
            </a:r>
            <a:r>
              <a:rPr lang="es-MX" dirty="0">
                <a:latin typeface="Times New Roman"/>
                <a:ea typeface="Times New Roman"/>
                <a:cs typeface="Noto Sans Symbols"/>
              </a:rPr>
              <a:t>).</a:t>
            </a:r>
          </a:p>
          <a:p>
            <a:pPr marL="342900" lvl="0" indent="-342900" algn="just">
              <a:lnSpc>
                <a:spcPct val="107000"/>
              </a:lnSpc>
              <a:spcAft>
                <a:spcPts val="600"/>
              </a:spcAft>
              <a:buFont typeface="Arial"/>
              <a:buChar char="●"/>
            </a:pPr>
            <a:r>
              <a:rPr lang="es-MX" dirty="0">
                <a:latin typeface="Times New Roman"/>
                <a:ea typeface="Times New Roman"/>
                <a:cs typeface="Noto Sans Symbols"/>
              </a:rPr>
              <a:t>Femicidio de </a:t>
            </a:r>
            <a:r>
              <a:rPr lang="es-MX" b="1" i="1" dirty="0">
                <a:latin typeface="Times New Roman"/>
                <a:ea typeface="Times New Roman"/>
                <a:cs typeface="Noto Sans Symbols"/>
              </a:rPr>
              <a:t>niñas</a:t>
            </a:r>
            <a:r>
              <a:rPr lang="es-MX" dirty="0">
                <a:latin typeface="Times New Roman"/>
                <a:ea typeface="Times New Roman"/>
                <a:cs typeface="Noto Sans Symbols"/>
              </a:rPr>
              <a:t>: </a:t>
            </a:r>
            <a:r>
              <a:rPr lang="es-MX" b="1" i="1" dirty="0">
                <a:latin typeface="Times New Roman"/>
                <a:ea typeface="Times New Roman"/>
                <a:cs typeface="Noto Sans Symbols"/>
              </a:rPr>
              <a:t>uno cada 9 días </a:t>
            </a:r>
            <a:r>
              <a:rPr lang="es-MX" dirty="0">
                <a:latin typeface="Times New Roman"/>
                <a:ea typeface="Times New Roman"/>
                <a:cs typeface="Noto Sans Symbols"/>
              </a:rPr>
              <a:t>(37 casos).</a:t>
            </a:r>
          </a:p>
          <a:p>
            <a:pPr marL="342900" lvl="0" indent="-342900" algn="just">
              <a:lnSpc>
                <a:spcPct val="107000"/>
              </a:lnSpc>
              <a:spcAft>
                <a:spcPts val="600"/>
              </a:spcAft>
              <a:buFont typeface="Arial"/>
              <a:buChar char="●"/>
            </a:pPr>
            <a:r>
              <a:rPr lang="es-MX" dirty="0">
                <a:latin typeface="Times New Roman"/>
                <a:ea typeface="Times New Roman"/>
                <a:cs typeface="Noto Sans Symbols"/>
              </a:rPr>
              <a:t>En total </a:t>
            </a:r>
            <a:r>
              <a:rPr lang="es-MX" b="1" i="1" dirty="0">
                <a:latin typeface="Times New Roman"/>
                <a:ea typeface="Times New Roman"/>
                <a:cs typeface="Noto Sans Symbols"/>
              </a:rPr>
              <a:t>82 niños y niñas quedaron huérfanos</a:t>
            </a:r>
            <a:r>
              <a:rPr lang="es-MX" dirty="0">
                <a:latin typeface="Times New Roman"/>
                <a:ea typeface="Times New Roman"/>
                <a:cs typeface="Noto Sans Symbols"/>
              </a:rPr>
              <a:t>.</a:t>
            </a:r>
          </a:p>
          <a:p>
            <a:pPr marL="342900" lvl="0" indent="-342900" algn="just">
              <a:lnSpc>
                <a:spcPct val="107000"/>
              </a:lnSpc>
              <a:spcAft>
                <a:spcPts val="600"/>
              </a:spcAft>
              <a:buFont typeface="Arial"/>
              <a:buChar char="●"/>
            </a:pPr>
            <a:r>
              <a:rPr lang="es-MX" b="1" i="1" dirty="0">
                <a:latin typeface="Times New Roman"/>
                <a:ea typeface="Times New Roman"/>
                <a:cs typeface="Noto Sans Symbols"/>
              </a:rPr>
              <a:t>26</a:t>
            </a:r>
            <a:r>
              <a:rPr lang="es-MX" dirty="0">
                <a:latin typeface="Times New Roman"/>
                <a:ea typeface="Times New Roman"/>
                <a:cs typeface="Noto Sans Symbols"/>
              </a:rPr>
              <a:t> niños y niñas </a:t>
            </a:r>
            <a:r>
              <a:rPr lang="es-MX" b="1" i="1" dirty="0">
                <a:latin typeface="Times New Roman"/>
                <a:ea typeface="Times New Roman"/>
                <a:cs typeface="Noto Sans Symbols"/>
              </a:rPr>
              <a:t>presenciaron el femicidio de su madre</a:t>
            </a:r>
            <a:r>
              <a:rPr lang="es-MX" dirty="0">
                <a:latin typeface="Times New Roman"/>
                <a:ea typeface="Times New Roman"/>
                <a:cs typeface="Noto Sans Symbols"/>
              </a:rPr>
              <a:t>.</a:t>
            </a:r>
          </a:p>
          <a:p>
            <a:pPr marL="342900" lvl="0" indent="-342900" algn="just">
              <a:lnSpc>
                <a:spcPct val="107000"/>
              </a:lnSpc>
              <a:spcAft>
                <a:spcPts val="600"/>
              </a:spcAft>
              <a:buFont typeface="Arial"/>
              <a:buChar char="●"/>
            </a:pPr>
            <a:r>
              <a:rPr lang="es-MX" dirty="0">
                <a:latin typeface="Times New Roman"/>
                <a:ea typeface="Times New Roman"/>
                <a:cs typeface="Noto Sans Symbols"/>
              </a:rPr>
              <a:t>En el </a:t>
            </a:r>
            <a:r>
              <a:rPr lang="es-MX" b="1" i="1" dirty="0">
                <a:latin typeface="Times New Roman"/>
                <a:ea typeface="Times New Roman"/>
                <a:cs typeface="Noto Sans Symbols"/>
              </a:rPr>
              <a:t>56,9%</a:t>
            </a:r>
            <a:r>
              <a:rPr lang="es-MX" dirty="0">
                <a:latin typeface="Times New Roman"/>
                <a:ea typeface="Times New Roman"/>
                <a:cs typeface="Noto Sans Symbols"/>
              </a:rPr>
              <a:t> de los casos (64 casos), </a:t>
            </a:r>
            <a:r>
              <a:rPr lang="es-MX" b="1" i="1" dirty="0">
                <a:latin typeface="Times New Roman"/>
                <a:ea typeface="Times New Roman"/>
                <a:cs typeface="Noto Sans Symbols"/>
              </a:rPr>
              <a:t>los hechos ocurrieron o bien en la casa de la mujer o en la casa de ambos</a:t>
            </a:r>
            <a:r>
              <a:rPr lang="es-MX" dirty="0">
                <a:latin typeface="Times New Roman"/>
                <a:ea typeface="Times New Roman"/>
                <a:cs typeface="Noto Sans Symbols"/>
              </a:rPr>
              <a:t>, es decir, en el lugar que se supone debe ser el más seguro.</a:t>
            </a:r>
          </a:p>
          <a:p>
            <a:pPr marL="342900" lvl="0" indent="-342900" algn="just">
              <a:lnSpc>
                <a:spcPct val="107000"/>
              </a:lnSpc>
              <a:spcAft>
                <a:spcPts val="600"/>
              </a:spcAft>
              <a:buFont typeface="Arial"/>
              <a:buChar char="●"/>
            </a:pPr>
            <a:endParaRPr lang="es-MX" dirty="0">
              <a:latin typeface="Times New Roman"/>
              <a:ea typeface="Times New Roman"/>
              <a:cs typeface="Noto Sans Symbols"/>
            </a:endParaRPr>
          </a:p>
          <a:p>
            <a:pPr marL="342900" lvl="0" indent="-342900" algn="just">
              <a:lnSpc>
                <a:spcPct val="107000"/>
              </a:lnSpc>
              <a:spcAft>
                <a:spcPts val="600"/>
              </a:spcAft>
              <a:buFont typeface="Arial"/>
              <a:buChar char="●"/>
            </a:pPr>
            <a:endParaRPr lang="es-MX" dirty="0">
              <a:latin typeface="Times New Roman"/>
              <a:ea typeface="Times New Roman"/>
              <a:cs typeface="Noto Sans Symbols"/>
            </a:endParaRPr>
          </a:p>
          <a:p>
            <a:pPr marL="342900" lvl="0" indent="-342900" algn="just">
              <a:lnSpc>
                <a:spcPct val="107000"/>
              </a:lnSpc>
              <a:spcAft>
                <a:spcPts val="600"/>
              </a:spcAft>
              <a:buFont typeface="Arial"/>
              <a:buChar char="●"/>
            </a:pPr>
            <a:endParaRPr lang="es-VE" sz="1600" dirty="0">
              <a:latin typeface="Noto Sans Symbols"/>
              <a:ea typeface="Noto Sans Symbols"/>
              <a:cs typeface="Noto Sans Symbols"/>
            </a:endParaRPr>
          </a:p>
        </p:txBody>
      </p:sp>
      <p:pic>
        <p:nvPicPr>
          <p:cNvPr id="8" name="Imagen 7"/>
          <p:cNvPicPr>
            <a:picLocks noChangeAspect="1"/>
          </p:cNvPicPr>
          <p:nvPr/>
        </p:nvPicPr>
        <p:blipFill>
          <a:blip r:embed="rId4"/>
          <a:stretch>
            <a:fillRect/>
          </a:stretch>
        </p:blipFill>
        <p:spPr>
          <a:xfrm>
            <a:off x="7972425" y="339503"/>
            <a:ext cx="1171575" cy="4464496"/>
          </a:xfrm>
          <a:prstGeom prst="rect">
            <a:avLst/>
          </a:prstGeom>
        </p:spPr>
      </p:pic>
    </p:spTree>
    <p:extLst>
      <p:ext uri="{BB962C8B-B14F-4D97-AF65-F5344CB8AC3E}">
        <p14:creationId xmlns:p14="http://schemas.microsoft.com/office/powerpoint/2010/main" val="2877388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3"/>
          <a:stretch>
            <a:fillRect/>
          </a:stretch>
        </p:blipFill>
        <p:spPr>
          <a:xfrm>
            <a:off x="-793" y="5168"/>
            <a:ext cx="9144793" cy="341406"/>
          </a:xfrm>
          <a:prstGeom prst="rect">
            <a:avLst/>
          </a:prstGeom>
        </p:spPr>
      </p:pic>
      <p:sp>
        <p:nvSpPr>
          <p:cNvPr id="5" name="Rectángulo 4"/>
          <p:cNvSpPr/>
          <p:nvPr/>
        </p:nvSpPr>
        <p:spPr>
          <a:xfrm>
            <a:off x="0" y="4803998"/>
            <a:ext cx="9144000" cy="339502"/>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2" name="Rectángulo 1"/>
          <p:cNvSpPr/>
          <p:nvPr/>
        </p:nvSpPr>
        <p:spPr>
          <a:xfrm>
            <a:off x="238973" y="523640"/>
            <a:ext cx="4721998" cy="523220"/>
          </a:xfrm>
          <a:prstGeom prst="rect">
            <a:avLst/>
          </a:prstGeom>
        </p:spPr>
        <p:txBody>
          <a:bodyPr wrap="none">
            <a:spAutoFit/>
          </a:bodyPr>
          <a:lstStyle/>
          <a:p>
            <a:r>
              <a:rPr lang="es-VE" sz="2800" b="1" dirty="0">
                <a:solidFill>
                  <a:srgbClr val="FF9933"/>
                </a:solidFill>
              </a:rPr>
              <a:t>Caracterización de las víctimas</a:t>
            </a:r>
          </a:p>
        </p:txBody>
      </p:sp>
      <p:sp>
        <p:nvSpPr>
          <p:cNvPr id="3" name="Rectángulo 2"/>
          <p:cNvSpPr/>
          <p:nvPr/>
        </p:nvSpPr>
        <p:spPr>
          <a:xfrm>
            <a:off x="238973" y="1158991"/>
            <a:ext cx="7560840" cy="3420745"/>
          </a:xfrm>
          <a:prstGeom prst="rect">
            <a:avLst/>
          </a:prstGeom>
        </p:spPr>
        <p:txBody>
          <a:bodyPr wrap="square">
            <a:spAutoFit/>
          </a:bodyPr>
          <a:lstStyle/>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El </a:t>
            </a:r>
            <a:r>
              <a:rPr lang="es-MX" b="1" i="1" dirty="0">
                <a:latin typeface="Times New Roman"/>
                <a:ea typeface="Times New Roman"/>
                <a:cs typeface="Noto Sans Symbols"/>
              </a:rPr>
              <a:t>98,9 %</a:t>
            </a:r>
            <a:r>
              <a:rPr lang="es-MX" dirty="0">
                <a:latin typeface="Times New Roman"/>
                <a:ea typeface="Times New Roman"/>
                <a:cs typeface="Noto Sans Symbols"/>
              </a:rPr>
              <a:t> era de nacionalidad </a:t>
            </a:r>
            <a:r>
              <a:rPr lang="es-MX" b="1" i="1" dirty="0">
                <a:latin typeface="Times New Roman"/>
                <a:ea typeface="Times New Roman"/>
                <a:cs typeface="Noto Sans Symbols"/>
              </a:rPr>
              <a:t>venezolana</a:t>
            </a:r>
            <a:r>
              <a:rPr lang="es-MX" dirty="0">
                <a:latin typeface="Times New Roman"/>
                <a:ea typeface="Times New Roman"/>
                <a:cs typeface="Noto Sans Symbols"/>
              </a:rPr>
              <a:t>.</a:t>
            </a:r>
          </a:p>
          <a:p>
            <a:pPr marL="342900" lvl="0" indent="-342900" algn="just">
              <a:lnSpc>
                <a:spcPct val="107000"/>
              </a:lnSpc>
              <a:spcBef>
                <a:spcPts val="600"/>
              </a:spcBef>
              <a:spcAft>
                <a:spcPts val="0"/>
              </a:spcAft>
              <a:buFont typeface="Arial"/>
              <a:buChar char="●"/>
            </a:pPr>
            <a:r>
              <a:rPr lang="es-MX" b="1" i="1" dirty="0">
                <a:latin typeface="Times New Roman"/>
                <a:ea typeface="Times New Roman"/>
                <a:cs typeface="Noto Sans Symbols"/>
              </a:rPr>
              <a:t>Niñas de 5 años o menos </a:t>
            </a:r>
            <a:r>
              <a:rPr lang="es-MX" dirty="0">
                <a:latin typeface="Times New Roman"/>
                <a:ea typeface="Times New Roman"/>
                <a:cs typeface="Noto Sans Symbols"/>
              </a:rPr>
              <a:t>en el </a:t>
            </a:r>
            <a:r>
              <a:rPr lang="es-MX" b="1" i="1" dirty="0">
                <a:latin typeface="Times New Roman"/>
                <a:ea typeface="Times New Roman"/>
                <a:cs typeface="Noto Sans Symbols"/>
              </a:rPr>
              <a:t>7.8%</a:t>
            </a:r>
            <a:r>
              <a:rPr lang="es-MX" dirty="0">
                <a:latin typeface="Times New Roman"/>
                <a:ea typeface="Times New Roman"/>
                <a:cs typeface="Noto Sans Symbols"/>
              </a:rPr>
              <a:t> de los casos (22 casos).</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El </a:t>
            </a:r>
            <a:r>
              <a:rPr lang="es-MX" b="1" i="1" dirty="0">
                <a:latin typeface="Times New Roman"/>
                <a:ea typeface="Times New Roman"/>
                <a:cs typeface="Noto Sans Symbols"/>
              </a:rPr>
              <a:t>5% </a:t>
            </a:r>
            <a:r>
              <a:rPr lang="es-MX" dirty="0">
                <a:latin typeface="Times New Roman"/>
                <a:ea typeface="Times New Roman"/>
                <a:cs typeface="Noto Sans Symbols"/>
              </a:rPr>
              <a:t>tenía edades comprendidas entre </a:t>
            </a:r>
            <a:r>
              <a:rPr lang="es-MX" b="1" i="1" dirty="0">
                <a:latin typeface="Times New Roman"/>
                <a:ea typeface="Times New Roman"/>
                <a:cs typeface="Noto Sans Symbols"/>
              </a:rPr>
              <a:t>70 a 85 años </a:t>
            </a:r>
            <a:r>
              <a:rPr lang="es-MX" dirty="0">
                <a:latin typeface="Times New Roman"/>
                <a:ea typeface="Times New Roman"/>
                <a:cs typeface="Noto Sans Symbols"/>
              </a:rPr>
              <a:t>(14 casos).</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El </a:t>
            </a:r>
            <a:r>
              <a:rPr lang="es-MX" b="1" i="1" dirty="0">
                <a:latin typeface="Times New Roman"/>
                <a:ea typeface="Times New Roman"/>
                <a:cs typeface="Noto Sans Symbols"/>
              </a:rPr>
              <a:t>18 %</a:t>
            </a:r>
            <a:r>
              <a:rPr lang="es-MX" dirty="0">
                <a:latin typeface="Times New Roman"/>
                <a:ea typeface="Times New Roman"/>
                <a:cs typeface="Noto Sans Symbols"/>
              </a:rPr>
              <a:t> de las víctimas eran </a:t>
            </a:r>
            <a:r>
              <a:rPr lang="es-MX" b="1" i="1" dirty="0">
                <a:latin typeface="Times New Roman"/>
                <a:ea typeface="Times New Roman"/>
                <a:cs typeface="Noto Sans Symbols"/>
              </a:rPr>
              <a:t>madres</a:t>
            </a:r>
            <a:r>
              <a:rPr lang="es-MX" dirty="0">
                <a:latin typeface="Times New Roman"/>
                <a:ea typeface="Times New Roman"/>
                <a:cs typeface="Noto Sans Symbols"/>
              </a:rPr>
              <a:t> (48 casos).</a:t>
            </a:r>
          </a:p>
          <a:p>
            <a:pPr marL="342900" lvl="0" indent="-342900" algn="just">
              <a:lnSpc>
                <a:spcPct val="107000"/>
              </a:lnSpc>
              <a:spcBef>
                <a:spcPts val="600"/>
              </a:spcBef>
              <a:spcAft>
                <a:spcPts val="0"/>
              </a:spcAft>
              <a:buFont typeface="Arial"/>
              <a:buChar char="●"/>
            </a:pPr>
            <a:r>
              <a:rPr lang="es-MX" b="1" i="1" dirty="0">
                <a:latin typeface="Times New Roman"/>
                <a:ea typeface="Times New Roman"/>
                <a:cs typeface="Noto Sans Symbols"/>
              </a:rPr>
              <a:t>11</a:t>
            </a:r>
            <a:r>
              <a:rPr lang="es-MX" dirty="0">
                <a:latin typeface="Times New Roman"/>
                <a:ea typeface="Times New Roman"/>
                <a:cs typeface="Noto Sans Symbols"/>
              </a:rPr>
              <a:t> de las víctimas estaban </a:t>
            </a:r>
            <a:r>
              <a:rPr lang="es-MX" b="1" i="1" dirty="0">
                <a:latin typeface="Times New Roman"/>
                <a:ea typeface="Times New Roman"/>
                <a:cs typeface="Noto Sans Symbols"/>
              </a:rPr>
              <a:t>embarazadas</a:t>
            </a:r>
            <a:r>
              <a:rPr lang="es-MX" dirty="0">
                <a:latin typeface="Times New Roman"/>
                <a:ea typeface="Times New Roman"/>
                <a:cs typeface="Noto Sans Symbols"/>
              </a:rPr>
              <a:t>: </a:t>
            </a:r>
            <a:r>
              <a:rPr lang="es-MX" b="1" i="1" dirty="0">
                <a:latin typeface="Times New Roman"/>
                <a:ea typeface="Times New Roman"/>
                <a:cs typeface="Noto Sans Symbols"/>
              </a:rPr>
              <a:t>2</a:t>
            </a:r>
            <a:r>
              <a:rPr lang="es-MX" dirty="0">
                <a:latin typeface="Times New Roman"/>
                <a:ea typeface="Times New Roman"/>
                <a:cs typeface="Noto Sans Symbols"/>
              </a:rPr>
              <a:t> fueron </a:t>
            </a:r>
            <a:r>
              <a:rPr lang="es-MX" b="1" i="1" dirty="0">
                <a:latin typeface="Times New Roman"/>
                <a:ea typeface="Times New Roman"/>
                <a:cs typeface="Noto Sans Symbols"/>
              </a:rPr>
              <a:t>acuchilladas</a:t>
            </a:r>
            <a:r>
              <a:rPr lang="es-MX" dirty="0">
                <a:latin typeface="Times New Roman"/>
                <a:ea typeface="Times New Roman"/>
                <a:cs typeface="Noto Sans Symbols"/>
              </a:rPr>
              <a:t>; </a:t>
            </a:r>
            <a:r>
              <a:rPr lang="es-MX" b="1" i="1" dirty="0">
                <a:latin typeface="Times New Roman"/>
                <a:ea typeface="Times New Roman"/>
                <a:cs typeface="Noto Sans Symbols"/>
              </a:rPr>
              <a:t>una golpeada</a:t>
            </a:r>
            <a:r>
              <a:rPr lang="es-MX" dirty="0">
                <a:latin typeface="Times New Roman"/>
                <a:ea typeface="Times New Roman"/>
                <a:cs typeface="Noto Sans Symbols"/>
              </a:rPr>
              <a:t>; </a:t>
            </a:r>
            <a:r>
              <a:rPr lang="es-MX" b="1" i="1" dirty="0">
                <a:latin typeface="Times New Roman"/>
                <a:ea typeface="Times New Roman"/>
                <a:cs typeface="Noto Sans Symbols"/>
              </a:rPr>
              <a:t>3 baleadas</a:t>
            </a:r>
            <a:r>
              <a:rPr lang="es-MX" dirty="0">
                <a:latin typeface="Times New Roman"/>
                <a:ea typeface="Times New Roman"/>
                <a:cs typeface="Noto Sans Symbols"/>
              </a:rPr>
              <a:t>; </a:t>
            </a:r>
            <a:r>
              <a:rPr lang="es-MX" b="1" i="1" dirty="0">
                <a:latin typeface="Times New Roman"/>
                <a:ea typeface="Times New Roman"/>
                <a:cs typeface="Noto Sans Symbols"/>
              </a:rPr>
              <a:t>una arrojada desde altura</a:t>
            </a:r>
            <a:r>
              <a:rPr lang="es-MX" dirty="0">
                <a:latin typeface="Times New Roman"/>
                <a:ea typeface="Times New Roman"/>
                <a:cs typeface="Noto Sans Symbols"/>
              </a:rPr>
              <a:t> y </a:t>
            </a:r>
            <a:r>
              <a:rPr lang="es-MX" b="1" i="1" dirty="0">
                <a:latin typeface="Times New Roman"/>
                <a:ea typeface="Times New Roman"/>
                <a:cs typeface="Noto Sans Symbols"/>
              </a:rPr>
              <a:t>3</a:t>
            </a:r>
            <a:r>
              <a:rPr lang="es-MX" dirty="0">
                <a:latin typeface="Times New Roman"/>
                <a:ea typeface="Times New Roman"/>
                <a:cs typeface="Noto Sans Symbols"/>
              </a:rPr>
              <a:t> murieron en medio de </a:t>
            </a:r>
            <a:r>
              <a:rPr lang="es-MX" b="1" i="1" dirty="0">
                <a:latin typeface="Times New Roman"/>
                <a:ea typeface="Times New Roman"/>
                <a:cs typeface="Noto Sans Symbols"/>
              </a:rPr>
              <a:t>violencia obstétrica</a:t>
            </a:r>
            <a:r>
              <a:rPr lang="es-MX" dirty="0">
                <a:latin typeface="Times New Roman"/>
                <a:ea typeface="Times New Roman"/>
                <a:cs typeface="Noto Sans Symbols"/>
              </a:rPr>
              <a:t>.</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Las niñas, las más vulnerables: de las </a:t>
            </a:r>
            <a:r>
              <a:rPr lang="es-MX" b="1" i="1" dirty="0">
                <a:latin typeface="Times New Roman"/>
                <a:ea typeface="Times New Roman"/>
                <a:cs typeface="Noto Sans Symbols"/>
              </a:rPr>
              <a:t>37 </a:t>
            </a:r>
            <a:r>
              <a:rPr lang="es-MX" dirty="0">
                <a:latin typeface="Times New Roman"/>
                <a:ea typeface="Times New Roman"/>
                <a:cs typeface="Noto Sans Symbols"/>
              </a:rPr>
              <a:t>niñas víctimas de femicidio, </a:t>
            </a:r>
            <a:r>
              <a:rPr lang="es-MX" b="1" i="1" dirty="0">
                <a:latin typeface="Times New Roman"/>
                <a:ea typeface="Times New Roman"/>
                <a:cs typeface="Noto Sans Symbols"/>
              </a:rPr>
              <a:t>8</a:t>
            </a:r>
            <a:r>
              <a:rPr lang="es-MX" dirty="0">
                <a:latin typeface="Times New Roman"/>
                <a:ea typeface="Times New Roman"/>
                <a:cs typeface="Noto Sans Symbols"/>
              </a:rPr>
              <a:t> murieron por </a:t>
            </a:r>
            <a:r>
              <a:rPr lang="es-MX" b="1" i="1" dirty="0">
                <a:latin typeface="Times New Roman"/>
                <a:ea typeface="Times New Roman"/>
                <a:cs typeface="Noto Sans Symbols"/>
              </a:rPr>
              <a:t>abuso sexual </a:t>
            </a:r>
            <a:r>
              <a:rPr lang="es-MX" dirty="0">
                <a:latin typeface="Times New Roman"/>
                <a:ea typeface="Times New Roman"/>
                <a:cs typeface="Noto Sans Symbols"/>
              </a:rPr>
              <a:t>y las otras </a:t>
            </a:r>
            <a:r>
              <a:rPr lang="es-MX" b="1" i="1" dirty="0">
                <a:latin typeface="Times New Roman"/>
                <a:ea typeface="Times New Roman"/>
                <a:cs typeface="Noto Sans Symbols"/>
              </a:rPr>
              <a:t>11</a:t>
            </a:r>
            <a:r>
              <a:rPr lang="es-MX" dirty="0">
                <a:latin typeface="Times New Roman"/>
                <a:ea typeface="Times New Roman"/>
                <a:cs typeface="Noto Sans Symbols"/>
              </a:rPr>
              <a:t> niñas murieron por </a:t>
            </a:r>
            <a:r>
              <a:rPr lang="es-MX" b="1" i="1" dirty="0">
                <a:latin typeface="Times New Roman"/>
                <a:ea typeface="Times New Roman"/>
                <a:cs typeface="Noto Sans Symbols"/>
              </a:rPr>
              <a:t>violencia física</a:t>
            </a:r>
            <a:r>
              <a:rPr lang="es-MX" dirty="0">
                <a:latin typeface="Times New Roman"/>
                <a:ea typeface="Times New Roman"/>
                <a:cs typeface="Noto Sans Symbols"/>
              </a:rPr>
              <a:t>.</a:t>
            </a:r>
          </a:p>
        </p:txBody>
      </p:sp>
      <p:pic>
        <p:nvPicPr>
          <p:cNvPr id="8" name="Imagen 7">
            <a:extLst>
              <a:ext uri="{FF2B5EF4-FFF2-40B4-BE49-F238E27FC236}">
                <a16:creationId xmlns:a16="http://schemas.microsoft.com/office/drawing/2014/main" id="{E8B89AAA-2892-E6A5-4EEA-7A80258FCDAD}"/>
              </a:ext>
            </a:extLst>
          </p:cNvPr>
          <p:cNvPicPr>
            <a:picLocks noChangeAspect="1"/>
          </p:cNvPicPr>
          <p:nvPr/>
        </p:nvPicPr>
        <p:blipFill>
          <a:blip r:embed="rId4"/>
          <a:stretch>
            <a:fillRect/>
          </a:stretch>
        </p:blipFill>
        <p:spPr>
          <a:xfrm>
            <a:off x="7772120" y="346574"/>
            <a:ext cx="1383912" cy="4419983"/>
          </a:xfrm>
          <a:prstGeom prst="rect">
            <a:avLst/>
          </a:prstGeom>
        </p:spPr>
      </p:pic>
    </p:spTree>
    <p:extLst>
      <p:ext uri="{BB962C8B-B14F-4D97-AF65-F5344CB8AC3E}">
        <p14:creationId xmlns:p14="http://schemas.microsoft.com/office/powerpoint/2010/main" val="3185941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a:stretch>
            <a:fillRect/>
          </a:stretch>
        </p:blipFill>
        <p:spPr>
          <a:xfrm>
            <a:off x="7668344" y="411510"/>
            <a:ext cx="1475656" cy="4320480"/>
          </a:xfrm>
          <a:prstGeom prst="rect">
            <a:avLst/>
          </a:prstGeom>
        </p:spPr>
      </p:pic>
      <p:pic>
        <p:nvPicPr>
          <p:cNvPr id="4" name="Imagen 3"/>
          <p:cNvPicPr>
            <a:picLocks noChangeAspect="1"/>
          </p:cNvPicPr>
          <p:nvPr/>
        </p:nvPicPr>
        <p:blipFill>
          <a:blip r:embed="rId4"/>
          <a:stretch>
            <a:fillRect/>
          </a:stretch>
        </p:blipFill>
        <p:spPr>
          <a:xfrm>
            <a:off x="-793" y="5168"/>
            <a:ext cx="9144793" cy="341406"/>
          </a:xfrm>
          <a:prstGeom prst="rect">
            <a:avLst/>
          </a:prstGeom>
        </p:spPr>
      </p:pic>
      <p:sp>
        <p:nvSpPr>
          <p:cNvPr id="5" name="Rectángulo 4"/>
          <p:cNvSpPr/>
          <p:nvPr/>
        </p:nvSpPr>
        <p:spPr>
          <a:xfrm>
            <a:off x="0" y="4803998"/>
            <a:ext cx="9144000" cy="339502"/>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2" name="Rectángulo 1"/>
          <p:cNvSpPr/>
          <p:nvPr/>
        </p:nvSpPr>
        <p:spPr>
          <a:xfrm>
            <a:off x="323528" y="580384"/>
            <a:ext cx="5688632" cy="523220"/>
          </a:xfrm>
          <a:prstGeom prst="rect">
            <a:avLst/>
          </a:prstGeom>
        </p:spPr>
        <p:txBody>
          <a:bodyPr wrap="square">
            <a:spAutoFit/>
          </a:bodyPr>
          <a:lstStyle/>
          <a:p>
            <a:r>
              <a:rPr lang="es-VE" sz="2800" b="1" dirty="0">
                <a:solidFill>
                  <a:srgbClr val="FF9933"/>
                </a:solidFill>
              </a:rPr>
              <a:t>Caracterización de los agresores</a:t>
            </a:r>
          </a:p>
        </p:txBody>
      </p:sp>
      <p:sp>
        <p:nvSpPr>
          <p:cNvPr id="3" name="Rectángulo 2"/>
          <p:cNvSpPr/>
          <p:nvPr/>
        </p:nvSpPr>
        <p:spPr>
          <a:xfrm>
            <a:off x="349043" y="1103604"/>
            <a:ext cx="7560840" cy="3201326"/>
          </a:xfrm>
          <a:prstGeom prst="rect">
            <a:avLst/>
          </a:prstGeom>
        </p:spPr>
        <p:txBody>
          <a:bodyPr wrap="square">
            <a:spAutoFit/>
          </a:bodyPr>
          <a:lstStyle/>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El </a:t>
            </a:r>
            <a:r>
              <a:rPr lang="es-MX" b="1" i="1" dirty="0">
                <a:latin typeface="Times New Roman"/>
                <a:ea typeface="Times New Roman"/>
                <a:cs typeface="Noto Sans Symbols"/>
              </a:rPr>
              <a:t>90% </a:t>
            </a:r>
            <a:r>
              <a:rPr lang="es-MX" dirty="0">
                <a:latin typeface="Times New Roman"/>
                <a:ea typeface="Times New Roman"/>
                <a:cs typeface="Noto Sans Symbols"/>
              </a:rPr>
              <a:t>es </a:t>
            </a:r>
            <a:r>
              <a:rPr lang="es-MX" b="1" i="1" dirty="0">
                <a:latin typeface="Times New Roman"/>
                <a:ea typeface="Times New Roman"/>
                <a:cs typeface="Noto Sans Symbols"/>
              </a:rPr>
              <a:t>venezolano</a:t>
            </a:r>
            <a:r>
              <a:rPr lang="es-MX" dirty="0">
                <a:latin typeface="Times New Roman"/>
                <a:ea typeface="Times New Roman"/>
                <a:cs typeface="Noto Sans Symbols"/>
              </a:rPr>
              <a:t>.</a:t>
            </a:r>
          </a:p>
          <a:p>
            <a:pPr marL="342900" lvl="0" indent="-342900" algn="just">
              <a:lnSpc>
                <a:spcPct val="107000"/>
              </a:lnSpc>
              <a:spcBef>
                <a:spcPts val="600"/>
              </a:spcBef>
              <a:spcAft>
                <a:spcPts val="0"/>
              </a:spcAft>
              <a:buFont typeface="Arial"/>
              <a:buChar char="●"/>
            </a:pPr>
            <a:r>
              <a:rPr lang="es-MX" b="1" i="1" dirty="0">
                <a:latin typeface="Times New Roman"/>
                <a:ea typeface="Times New Roman"/>
                <a:cs typeface="Noto Sans Symbols"/>
              </a:rPr>
              <a:t>Mayor incidencia de edad entre 19 a 52 años</a:t>
            </a:r>
            <a:r>
              <a:rPr lang="es-MX" dirty="0">
                <a:latin typeface="Times New Roman"/>
                <a:ea typeface="Times New Roman"/>
                <a:cs typeface="Noto Sans Symbols"/>
              </a:rPr>
              <a:t>, equivalente al </a:t>
            </a:r>
            <a:r>
              <a:rPr lang="es-MX" b="1" i="1" dirty="0">
                <a:latin typeface="Times New Roman"/>
                <a:ea typeface="Times New Roman"/>
                <a:cs typeface="Noto Sans Symbols"/>
              </a:rPr>
              <a:t>24.1%</a:t>
            </a:r>
            <a:r>
              <a:rPr lang="es-MX" dirty="0">
                <a:latin typeface="Times New Roman"/>
                <a:ea typeface="Times New Roman"/>
                <a:cs typeface="Noto Sans Symbols"/>
              </a:rPr>
              <a:t>.</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En los </a:t>
            </a:r>
            <a:r>
              <a:rPr lang="es-MX" b="1" i="1" dirty="0">
                <a:latin typeface="Times New Roman"/>
                <a:ea typeface="Times New Roman"/>
                <a:cs typeface="Noto Sans Symbols"/>
              </a:rPr>
              <a:t>8 casos </a:t>
            </a:r>
            <a:r>
              <a:rPr lang="es-MX" dirty="0">
                <a:latin typeface="Times New Roman"/>
                <a:ea typeface="Times New Roman"/>
                <a:cs typeface="Noto Sans Symbols"/>
              </a:rPr>
              <a:t>en los cuales el agresor era un </a:t>
            </a:r>
            <a:r>
              <a:rPr lang="es-MX" b="1" i="1" dirty="0">
                <a:latin typeface="Times New Roman"/>
                <a:ea typeface="Times New Roman"/>
                <a:cs typeface="Noto Sans Symbols"/>
              </a:rPr>
              <a:t>funcionario policial o militar</a:t>
            </a:r>
            <a:r>
              <a:rPr lang="es-MX" dirty="0">
                <a:latin typeface="Times New Roman"/>
                <a:ea typeface="Times New Roman"/>
                <a:cs typeface="Noto Sans Symbols"/>
              </a:rPr>
              <a:t>, en </a:t>
            </a:r>
            <a:r>
              <a:rPr lang="es-MX" b="1" i="1" dirty="0">
                <a:latin typeface="Times New Roman"/>
                <a:ea typeface="Times New Roman"/>
                <a:cs typeface="Noto Sans Symbols"/>
              </a:rPr>
              <a:t>7</a:t>
            </a:r>
            <a:r>
              <a:rPr lang="es-MX" dirty="0">
                <a:latin typeface="Times New Roman"/>
                <a:ea typeface="Times New Roman"/>
                <a:cs typeface="Noto Sans Symbols"/>
              </a:rPr>
              <a:t> hubo el </a:t>
            </a:r>
            <a:r>
              <a:rPr lang="es-MX" b="1" i="1" dirty="0">
                <a:latin typeface="Times New Roman"/>
                <a:ea typeface="Times New Roman"/>
                <a:cs typeface="Noto Sans Symbols"/>
              </a:rPr>
              <a:t>uso de arma de fuego</a:t>
            </a:r>
            <a:r>
              <a:rPr lang="es-MX" dirty="0">
                <a:latin typeface="Times New Roman"/>
                <a:ea typeface="Times New Roman"/>
                <a:cs typeface="Noto Sans Symbols"/>
              </a:rPr>
              <a:t>.</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El </a:t>
            </a:r>
            <a:r>
              <a:rPr lang="es-MX" b="1" i="1" dirty="0">
                <a:latin typeface="Times New Roman"/>
                <a:ea typeface="Times New Roman"/>
                <a:cs typeface="Noto Sans Symbols"/>
              </a:rPr>
              <a:t>33%</a:t>
            </a:r>
            <a:r>
              <a:rPr lang="es-MX" dirty="0">
                <a:latin typeface="Times New Roman"/>
                <a:ea typeface="Times New Roman"/>
                <a:cs typeface="Noto Sans Symbols"/>
              </a:rPr>
              <a:t> de los agresores fue </a:t>
            </a:r>
            <a:r>
              <a:rPr lang="es-MX" b="1" i="1" dirty="0">
                <a:latin typeface="Times New Roman"/>
                <a:ea typeface="Times New Roman"/>
                <a:cs typeface="Noto Sans Symbols"/>
              </a:rPr>
              <a:t>aprehendido</a:t>
            </a:r>
            <a:r>
              <a:rPr lang="es-MX" dirty="0">
                <a:latin typeface="Times New Roman"/>
                <a:ea typeface="Times New Roman"/>
                <a:cs typeface="Noto Sans Symbols"/>
              </a:rPr>
              <a:t>.</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En el </a:t>
            </a:r>
            <a:r>
              <a:rPr lang="es-MX" b="1" i="1" dirty="0">
                <a:latin typeface="Times New Roman"/>
                <a:ea typeface="Times New Roman"/>
                <a:cs typeface="Noto Sans Symbols"/>
              </a:rPr>
              <a:t>42.2%</a:t>
            </a:r>
            <a:r>
              <a:rPr lang="es-MX" dirty="0">
                <a:latin typeface="Times New Roman"/>
                <a:ea typeface="Times New Roman"/>
                <a:cs typeface="Noto Sans Symbols"/>
              </a:rPr>
              <a:t> de los casos los agresores están </a:t>
            </a:r>
            <a:r>
              <a:rPr lang="es-MX" b="1" i="1" dirty="0">
                <a:latin typeface="Times New Roman"/>
                <a:ea typeface="Times New Roman"/>
                <a:cs typeface="Noto Sans Symbols"/>
              </a:rPr>
              <a:t>en fuga.</a:t>
            </a:r>
          </a:p>
          <a:p>
            <a:pPr marL="342900" lvl="0" indent="-342900" algn="just">
              <a:lnSpc>
                <a:spcPct val="107000"/>
              </a:lnSpc>
              <a:spcBef>
                <a:spcPts val="600"/>
              </a:spcBef>
              <a:spcAft>
                <a:spcPts val="0"/>
              </a:spcAft>
              <a:buFont typeface="Arial"/>
              <a:buChar char="●"/>
            </a:pPr>
            <a:r>
              <a:rPr lang="es-MX" dirty="0">
                <a:latin typeface="Times New Roman"/>
                <a:ea typeface="Times New Roman"/>
                <a:cs typeface="Noto Sans Symbols"/>
              </a:rPr>
              <a:t>En el </a:t>
            </a:r>
            <a:r>
              <a:rPr lang="es-MX" b="1" i="1" dirty="0">
                <a:latin typeface="Times New Roman"/>
                <a:ea typeface="Times New Roman"/>
                <a:cs typeface="Noto Sans Symbols"/>
              </a:rPr>
              <a:t>9.9%</a:t>
            </a:r>
            <a:r>
              <a:rPr lang="es-MX" dirty="0">
                <a:latin typeface="Times New Roman"/>
                <a:ea typeface="Times New Roman"/>
                <a:cs typeface="Noto Sans Symbols"/>
              </a:rPr>
              <a:t> de los casos (28) el agresor </a:t>
            </a:r>
            <a:r>
              <a:rPr lang="es-MX" b="1" i="1" dirty="0">
                <a:latin typeface="Times New Roman"/>
                <a:ea typeface="Times New Roman"/>
                <a:cs typeface="Noto Sans Symbols"/>
              </a:rPr>
              <a:t>murió en el contexto de los hechos</a:t>
            </a:r>
            <a:r>
              <a:rPr lang="es-MX" dirty="0">
                <a:latin typeface="Times New Roman"/>
                <a:ea typeface="Times New Roman"/>
                <a:cs typeface="Noto Sans Symbols"/>
              </a:rPr>
              <a:t>.</a:t>
            </a:r>
          </a:p>
          <a:p>
            <a:pPr marL="342900" lvl="0" indent="-342900" algn="just">
              <a:lnSpc>
                <a:spcPct val="107000"/>
              </a:lnSpc>
              <a:spcBef>
                <a:spcPts val="600"/>
              </a:spcBef>
              <a:spcAft>
                <a:spcPts val="0"/>
              </a:spcAft>
              <a:buFont typeface="Arial"/>
              <a:buChar char="●"/>
            </a:pPr>
            <a:r>
              <a:rPr lang="es-MX" b="1" i="1" dirty="0">
                <a:latin typeface="Times New Roman"/>
                <a:ea typeface="Times New Roman"/>
                <a:cs typeface="Noto Sans Symbols"/>
              </a:rPr>
              <a:t>26</a:t>
            </a:r>
            <a:r>
              <a:rPr lang="es-MX" dirty="0">
                <a:latin typeface="Times New Roman"/>
                <a:ea typeface="Times New Roman"/>
                <a:cs typeface="Noto Sans Symbols"/>
              </a:rPr>
              <a:t> agresores </a:t>
            </a:r>
            <a:r>
              <a:rPr lang="es-MX" b="1" i="1" dirty="0">
                <a:latin typeface="Times New Roman"/>
                <a:ea typeface="Times New Roman"/>
                <a:cs typeface="Noto Sans Symbols"/>
              </a:rPr>
              <a:t>se suicidaron</a:t>
            </a:r>
            <a:r>
              <a:rPr lang="es-MX" dirty="0">
                <a:latin typeface="Times New Roman"/>
                <a:ea typeface="Times New Roman"/>
                <a:cs typeface="Noto Sans Symbols"/>
              </a:rPr>
              <a:t>; </a:t>
            </a:r>
            <a:r>
              <a:rPr lang="es-MX" b="1" i="1" dirty="0">
                <a:latin typeface="Times New Roman"/>
                <a:ea typeface="Times New Roman"/>
                <a:cs typeface="Noto Sans Symbols"/>
              </a:rPr>
              <a:t>3</a:t>
            </a:r>
            <a:r>
              <a:rPr lang="es-MX" dirty="0">
                <a:latin typeface="Times New Roman"/>
                <a:ea typeface="Times New Roman"/>
                <a:cs typeface="Noto Sans Symbols"/>
              </a:rPr>
              <a:t> de ellos eran </a:t>
            </a:r>
            <a:r>
              <a:rPr lang="es-MX" b="1" i="1" dirty="0">
                <a:latin typeface="Times New Roman"/>
                <a:ea typeface="Times New Roman"/>
                <a:cs typeface="Noto Sans Symbols"/>
              </a:rPr>
              <a:t>funcionarios policiales o militares.</a:t>
            </a:r>
          </a:p>
        </p:txBody>
      </p:sp>
    </p:spTree>
    <p:extLst>
      <p:ext uri="{BB962C8B-B14F-4D97-AF65-F5344CB8AC3E}">
        <p14:creationId xmlns:p14="http://schemas.microsoft.com/office/powerpoint/2010/main" val="199896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3"/>
          <a:stretch>
            <a:fillRect/>
          </a:stretch>
        </p:blipFill>
        <p:spPr>
          <a:xfrm>
            <a:off x="-793" y="5168"/>
            <a:ext cx="9144793" cy="341406"/>
          </a:xfrm>
          <a:prstGeom prst="rect">
            <a:avLst/>
          </a:prstGeom>
        </p:spPr>
      </p:pic>
      <p:sp>
        <p:nvSpPr>
          <p:cNvPr id="5" name="Rectángulo 4"/>
          <p:cNvSpPr/>
          <p:nvPr/>
        </p:nvSpPr>
        <p:spPr>
          <a:xfrm>
            <a:off x="0" y="4803998"/>
            <a:ext cx="9144000" cy="339502"/>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2" name="Rectángulo 1"/>
          <p:cNvSpPr/>
          <p:nvPr/>
        </p:nvSpPr>
        <p:spPr>
          <a:xfrm>
            <a:off x="323528" y="658801"/>
            <a:ext cx="3220946" cy="584775"/>
          </a:xfrm>
          <a:prstGeom prst="rect">
            <a:avLst/>
          </a:prstGeom>
        </p:spPr>
        <p:txBody>
          <a:bodyPr wrap="none">
            <a:spAutoFit/>
          </a:bodyPr>
          <a:lstStyle/>
          <a:p>
            <a:r>
              <a:rPr lang="es-VE" sz="3200" b="1" dirty="0">
                <a:solidFill>
                  <a:srgbClr val="FF9933"/>
                </a:solidFill>
              </a:rPr>
              <a:t>Vínculo relacional</a:t>
            </a:r>
          </a:p>
        </p:txBody>
      </p:sp>
      <p:sp>
        <p:nvSpPr>
          <p:cNvPr id="3" name="Rectángulo 2"/>
          <p:cNvSpPr/>
          <p:nvPr/>
        </p:nvSpPr>
        <p:spPr>
          <a:xfrm>
            <a:off x="323528" y="1707654"/>
            <a:ext cx="6534472" cy="2004459"/>
          </a:xfrm>
          <a:prstGeom prst="rect">
            <a:avLst/>
          </a:prstGeom>
        </p:spPr>
        <p:txBody>
          <a:bodyPr wrap="square">
            <a:spAutoFit/>
          </a:bodyPr>
          <a:lstStyle/>
          <a:p>
            <a:pPr marL="342900" lvl="0" indent="-342900" algn="just">
              <a:lnSpc>
                <a:spcPct val="107000"/>
              </a:lnSpc>
              <a:spcAft>
                <a:spcPts val="600"/>
              </a:spcAft>
              <a:buFont typeface="Arial"/>
              <a:buChar char="●"/>
            </a:pPr>
            <a:r>
              <a:rPr lang="es-MX" dirty="0">
                <a:latin typeface="Times New Roman"/>
                <a:ea typeface="Times New Roman"/>
                <a:cs typeface="Noto Sans Symbols"/>
              </a:rPr>
              <a:t>En el </a:t>
            </a:r>
            <a:r>
              <a:rPr lang="es-MX" b="1" i="1" dirty="0">
                <a:latin typeface="Times New Roman"/>
                <a:ea typeface="Times New Roman"/>
                <a:cs typeface="Noto Sans Symbols"/>
              </a:rPr>
              <a:t>34,4%</a:t>
            </a:r>
            <a:r>
              <a:rPr lang="es-MX" dirty="0">
                <a:latin typeface="Times New Roman"/>
                <a:ea typeface="Times New Roman"/>
                <a:cs typeface="Noto Sans Symbols"/>
              </a:rPr>
              <a:t> comprende </a:t>
            </a:r>
            <a:r>
              <a:rPr lang="es-MX" b="1" i="1" dirty="0">
                <a:latin typeface="Times New Roman"/>
                <a:ea typeface="Times New Roman"/>
                <a:cs typeface="Noto Sans Symbols"/>
              </a:rPr>
              <a:t>vínculos de parejas y exparejas </a:t>
            </a:r>
            <a:r>
              <a:rPr lang="es-MX" dirty="0">
                <a:latin typeface="Times New Roman"/>
                <a:ea typeface="Times New Roman"/>
                <a:cs typeface="Noto Sans Symbols"/>
              </a:rPr>
              <a:t>(con o sin convivencia bajo el mismo techo).</a:t>
            </a:r>
          </a:p>
          <a:p>
            <a:pPr marL="342900" lvl="0" indent="-342900" algn="just">
              <a:lnSpc>
                <a:spcPct val="107000"/>
              </a:lnSpc>
              <a:spcAft>
                <a:spcPts val="600"/>
              </a:spcAft>
              <a:buFont typeface="Arial"/>
              <a:buChar char="●"/>
            </a:pPr>
            <a:r>
              <a:rPr lang="es-MX" dirty="0">
                <a:latin typeface="Times New Roman"/>
                <a:ea typeface="Times New Roman"/>
                <a:cs typeface="Noto Sans Symbols"/>
              </a:rPr>
              <a:t>En el </a:t>
            </a:r>
            <a:r>
              <a:rPr lang="es-MX" b="1" i="1" dirty="0">
                <a:latin typeface="Times New Roman"/>
                <a:ea typeface="Times New Roman"/>
                <a:cs typeface="Noto Sans Symbols"/>
              </a:rPr>
              <a:t>12,8%</a:t>
            </a:r>
            <a:r>
              <a:rPr lang="es-MX" dirty="0">
                <a:latin typeface="Times New Roman"/>
                <a:ea typeface="Times New Roman"/>
                <a:cs typeface="Noto Sans Symbols"/>
              </a:rPr>
              <a:t> se trataba de </a:t>
            </a:r>
            <a:r>
              <a:rPr lang="es-MX" b="1" i="1" dirty="0">
                <a:latin typeface="Times New Roman"/>
                <a:ea typeface="Times New Roman"/>
                <a:cs typeface="Noto Sans Symbols"/>
              </a:rPr>
              <a:t>miembros de la misma familia </a:t>
            </a:r>
            <a:r>
              <a:rPr lang="es-MX" dirty="0">
                <a:latin typeface="Times New Roman"/>
                <a:ea typeface="Times New Roman"/>
                <a:cs typeface="Noto Sans Symbols"/>
              </a:rPr>
              <a:t>(el agresor es padre, padrastro, hermano, hijo, hijastro, primo, etc.)</a:t>
            </a:r>
          </a:p>
          <a:p>
            <a:pPr marL="342900" lvl="0" indent="-342900" algn="just">
              <a:lnSpc>
                <a:spcPct val="107000"/>
              </a:lnSpc>
              <a:spcAft>
                <a:spcPts val="600"/>
              </a:spcAft>
              <a:buFont typeface="Arial"/>
              <a:buChar char="●"/>
            </a:pPr>
            <a:r>
              <a:rPr lang="es-MX" dirty="0">
                <a:latin typeface="Times New Roman"/>
                <a:ea typeface="Times New Roman"/>
                <a:cs typeface="Noto Sans Symbols"/>
              </a:rPr>
              <a:t>Un </a:t>
            </a:r>
            <a:r>
              <a:rPr lang="es-MX" b="1" i="1" dirty="0">
                <a:latin typeface="Times New Roman"/>
                <a:ea typeface="Times New Roman"/>
                <a:cs typeface="Noto Sans Symbols"/>
              </a:rPr>
              <a:t>11%</a:t>
            </a:r>
            <a:r>
              <a:rPr lang="es-MX" dirty="0">
                <a:latin typeface="Times New Roman"/>
                <a:ea typeface="Times New Roman"/>
                <a:cs typeface="Noto Sans Symbols"/>
              </a:rPr>
              <a:t> de los casos </a:t>
            </a:r>
            <a:r>
              <a:rPr lang="es-MX" b="1" i="1" dirty="0">
                <a:latin typeface="Times New Roman"/>
                <a:ea typeface="Times New Roman"/>
                <a:cs typeface="Noto Sans Symbols"/>
              </a:rPr>
              <a:t>no registra relación alguna </a:t>
            </a:r>
            <a:r>
              <a:rPr lang="es-MX" dirty="0">
                <a:latin typeface="Times New Roman"/>
                <a:ea typeface="Times New Roman"/>
                <a:cs typeface="Noto Sans Symbols"/>
              </a:rPr>
              <a:t>entre víctima y agresor.</a:t>
            </a:r>
          </a:p>
        </p:txBody>
      </p:sp>
      <p:pic>
        <p:nvPicPr>
          <p:cNvPr id="7" name="Imagen 6"/>
          <p:cNvPicPr>
            <a:picLocks noChangeAspect="1"/>
          </p:cNvPicPr>
          <p:nvPr/>
        </p:nvPicPr>
        <p:blipFill>
          <a:blip r:embed="rId4"/>
          <a:stretch>
            <a:fillRect/>
          </a:stretch>
        </p:blipFill>
        <p:spPr>
          <a:xfrm>
            <a:off x="7007508" y="339502"/>
            <a:ext cx="2121592" cy="4432176"/>
          </a:xfrm>
          <a:prstGeom prst="rect">
            <a:avLst/>
          </a:prstGeom>
        </p:spPr>
      </p:pic>
    </p:spTree>
    <p:extLst>
      <p:ext uri="{BB962C8B-B14F-4D97-AF65-F5344CB8AC3E}">
        <p14:creationId xmlns:p14="http://schemas.microsoft.com/office/powerpoint/2010/main" val="1053799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3"/>
          <a:stretch>
            <a:fillRect/>
          </a:stretch>
        </p:blipFill>
        <p:spPr>
          <a:xfrm>
            <a:off x="-793" y="5168"/>
            <a:ext cx="9144793" cy="341406"/>
          </a:xfrm>
          <a:prstGeom prst="rect">
            <a:avLst/>
          </a:prstGeom>
        </p:spPr>
      </p:pic>
      <p:sp>
        <p:nvSpPr>
          <p:cNvPr id="5" name="Rectángulo 4"/>
          <p:cNvSpPr/>
          <p:nvPr/>
        </p:nvSpPr>
        <p:spPr>
          <a:xfrm>
            <a:off x="0" y="4803998"/>
            <a:ext cx="9144000" cy="339502"/>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2" name="Rectángulo 1"/>
          <p:cNvSpPr/>
          <p:nvPr/>
        </p:nvSpPr>
        <p:spPr>
          <a:xfrm>
            <a:off x="395536" y="1003732"/>
            <a:ext cx="7560840" cy="595932"/>
          </a:xfrm>
          <a:prstGeom prst="rect">
            <a:avLst/>
          </a:prstGeom>
        </p:spPr>
        <p:txBody>
          <a:bodyPr wrap="square">
            <a:spAutoFit/>
          </a:bodyPr>
          <a:lstStyle/>
          <a:p>
            <a:pPr algn="just">
              <a:lnSpc>
                <a:spcPct val="107000"/>
              </a:lnSpc>
              <a:spcAft>
                <a:spcPts val="800"/>
              </a:spcAft>
            </a:pPr>
            <a:r>
              <a:rPr lang="es-VE" sz="3200" b="1" dirty="0">
                <a:solidFill>
                  <a:srgbClr val="FF9933"/>
                </a:solidFill>
                <a:latin typeface="+mj-lt"/>
                <a:ea typeface="Calibri" panose="020F0502020204030204" pitchFamily="34" charset="0"/>
                <a:cs typeface="Times New Roman" panose="02020603050405020304" pitchFamily="18" charset="0"/>
              </a:rPr>
              <a:t>Relación mes/estado</a:t>
            </a:r>
            <a:endParaRPr lang="es-VE" sz="3200" dirty="0">
              <a:solidFill>
                <a:srgbClr val="FF9933"/>
              </a:solidFill>
              <a:effectLst/>
              <a:latin typeface="+mj-lt"/>
              <a:ea typeface="Calibri" panose="020F0502020204030204" pitchFamily="34" charset="0"/>
              <a:cs typeface="Times New Roman" panose="02020603050405020304" pitchFamily="18" charset="0"/>
            </a:endParaRPr>
          </a:p>
        </p:txBody>
      </p:sp>
      <p:sp>
        <p:nvSpPr>
          <p:cNvPr id="3" name="Rectángulo 2"/>
          <p:cNvSpPr/>
          <p:nvPr/>
        </p:nvSpPr>
        <p:spPr>
          <a:xfrm>
            <a:off x="393358" y="1791047"/>
            <a:ext cx="7920880" cy="2813206"/>
          </a:xfrm>
          <a:prstGeom prst="rect">
            <a:avLst/>
          </a:prstGeom>
        </p:spPr>
        <p:txBody>
          <a:bodyPr wrap="square">
            <a:spAutoFit/>
          </a:bodyPr>
          <a:lstStyle/>
          <a:p>
            <a:pPr marL="342900" lvl="0" indent="-342900" algn="just">
              <a:lnSpc>
                <a:spcPct val="107000"/>
              </a:lnSpc>
              <a:spcBef>
                <a:spcPts val="600"/>
              </a:spcBef>
              <a:spcAft>
                <a:spcPts val="0"/>
              </a:spcAft>
              <a:buFont typeface="Arial"/>
              <a:buChar char="●"/>
            </a:pPr>
            <a:r>
              <a:rPr lang="es-MX" b="1" i="1" dirty="0">
                <a:latin typeface="Times New Roman"/>
                <a:ea typeface="Times New Roman"/>
                <a:cs typeface="Noto Sans Symbols"/>
              </a:rPr>
              <a:t>13,5% </a:t>
            </a:r>
            <a:r>
              <a:rPr lang="es-MX" dirty="0">
                <a:latin typeface="Times New Roman"/>
                <a:ea typeface="Times New Roman"/>
                <a:cs typeface="Noto Sans Symbols"/>
              </a:rPr>
              <a:t>de los casos ocurrieron en el estado </a:t>
            </a:r>
            <a:r>
              <a:rPr lang="es-MX" b="1" i="1" dirty="0">
                <a:latin typeface="Times New Roman"/>
                <a:ea typeface="Times New Roman"/>
                <a:cs typeface="Noto Sans Symbols"/>
              </a:rPr>
              <a:t>Zulia</a:t>
            </a:r>
            <a:r>
              <a:rPr lang="es-MX" dirty="0">
                <a:latin typeface="Times New Roman"/>
                <a:ea typeface="Times New Roman"/>
                <a:cs typeface="Noto Sans Symbols"/>
              </a:rPr>
              <a:t>.</a:t>
            </a:r>
          </a:p>
          <a:p>
            <a:pPr lvl="0" algn="just">
              <a:lnSpc>
                <a:spcPct val="107000"/>
              </a:lnSpc>
              <a:spcBef>
                <a:spcPts val="600"/>
              </a:spcBef>
              <a:spcAft>
                <a:spcPts val="0"/>
              </a:spcAft>
            </a:pPr>
            <a:r>
              <a:rPr lang="es-MX" dirty="0">
                <a:latin typeface="Times New Roman"/>
                <a:ea typeface="Times New Roman"/>
                <a:cs typeface="Noto Sans Symbols"/>
              </a:rPr>
              <a:t> </a:t>
            </a:r>
          </a:p>
          <a:p>
            <a:pPr marL="342900" lvl="0" indent="-342900" algn="just">
              <a:lnSpc>
                <a:spcPct val="107000"/>
              </a:lnSpc>
              <a:spcBef>
                <a:spcPts val="600"/>
              </a:spcBef>
              <a:spcAft>
                <a:spcPts val="0"/>
              </a:spcAft>
              <a:buFont typeface="Arial"/>
              <a:buChar char="●"/>
            </a:pPr>
            <a:r>
              <a:rPr lang="es-MX" b="1" i="1" dirty="0">
                <a:latin typeface="Times New Roman"/>
                <a:ea typeface="Times New Roman"/>
                <a:cs typeface="Noto Sans Symbols"/>
              </a:rPr>
              <a:t>11,3% </a:t>
            </a:r>
            <a:r>
              <a:rPr lang="es-MX" dirty="0">
                <a:latin typeface="Times New Roman"/>
                <a:ea typeface="Times New Roman"/>
                <a:cs typeface="Noto Sans Symbols"/>
              </a:rPr>
              <a:t>en </a:t>
            </a:r>
            <a:r>
              <a:rPr lang="es-MX" b="1" i="1" dirty="0">
                <a:latin typeface="Times New Roman"/>
                <a:ea typeface="Times New Roman"/>
                <a:cs typeface="Noto Sans Symbols"/>
              </a:rPr>
              <a:t>Miranda</a:t>
            </a:r>
            <a:r>
              <a:rPr lang="es-MX" dirty="0">
                <a:latin typeface="Times New Roman"/>
                <a:ea typeface="Times New Roman"/>
                <a:cs typeface="Noto Sans Symbols"/>
              </a:rPr>
              <a:t>.</a:t>
            </a:r>
          </a:p>
          <a:p>
            <a:pPr marL="342900" lvl="0" indent="-342900" algn="just">
              <a:lnSpc>
                <a:spcPct val="107000"/>
              </a:lnSpc>
              <a:spcBef>
                <a:spcPts val="600"/>
              </a:spcBef>
              <a:spcAft>
                <a:spcPts val="0"/>
              </a:spcAft>
              <a:buFont typeface="Arial"/>
              <a:buChar char="●"/>
            </a:pPr>
            <a:endParaRPr lang="es-MX" dirty="0">
              <a:latin typeface="Times New Roman"/>
              <a:ea typeface="Times New Roman"/>
              <a:cs typeface="Noto Sans Symbols"/>
            </a:endParaRPr>
          </a:p>
          <a:p>
            <a:pPr marL="342900" lvl="0" indent="-342900" algn="just">
              <a:lnSpc>
                <a:spcPct val="107000"/>
              </a:lnSpc>
              <a:spcBef>
                <a:spcPts val="600"/>
              </a:spcBef>
              <a:spcAft>
                <a:spcPts val="0"/>
              </a:spcAft>
              <a:buFont typeface="Arial"/>
              <a:buChar char="●"/>
            </a:pPr>
            <a:r>
              <a:rPr lang="es-MX" b="1" i="1" dirty="0">
                <a:latin typeface="Times New Roman"/>
                <a:ea typeface="Times New Roman"/>
                <a:cs typeface="Noto Sans Symbols"/>
              </a:rPr>
              <a:t>10,6% </a:t>
            </a:r>
            <a:r>
              <a:rPr lang="es-MX" dirty="0">
                <a:latin typeface="Times New Roman"/>
                <a:ea typeface="Times New Roman"/>
                <a:cs typeface="Noto Sans Symbols"/>
              </a:rPr>
              <a:t>en el </a:t>
            </a:r>
            <a:r>
              <a:rPr lang="es-MX" b="1" i="1" dirty="0">
                <a:latin typeface="Times New Roman"/>
                <a:ea typeface="Times New Roman"/>
                <a:cs typeface="Noto Sans Symbols"/>
              </a:rPr>
              <a:t>Distrito Capital</a:t>
            </a:r>
            <a:r>
              <a:rPr lang="es-MX" dirty="0">
                <a:latin typeface="Times New Roman"/>
                <a:ea typeface="Times New Roman"/>
                <a:cs typeface="Noto Sans Symbols"/>
              </a:rPr>
              <a:t>.</a:t>
            </a:r>
          </a:p>
          <a:p>
            <a:pPr marL="342900" lvl="0" indent="-342900" algn="just">
              <a:lnSpc>
                <a:spcPct val="107000"/>
              </a:lnSpc>
              <a:spcBef>
                <a:spcPts val="600"/>
              </a:spcBef>
              <a:spcAft>
                <a:spcPts val="0"/>
              </a:spcAft>
              <a:buFont typeface="Arial"/>
              <a:buChar char="●"/>
            </a:pPr>
            <a:endParaRPr lang="es-MX" dirty="0">
              <a:latin typeface="Times New Roman"/>
              <a:ea typeface="Times New Roman"/>
              <a:cs typeface="Noto Sans Symbols"/>
            </a:endParaRPr>
          </a:p>
          <a:p>
            <a:pPr marL="342900" lvl="0" indent="-342900" algn="just">
              <a:lnSpc>
                <a:spcPct val="107000"/>
              </a:lnSpc>
              <a:spcBef>
                <a:spcPts val="600"/>
              </a:spcBef>
              <a:spcAft>
                <a:spcPts val="0"/>
              </a:spcAft>
              <a:buFont typeface="Arial"/>
              <a:buChar char="●"/>
            </a:pPr>
            <a:r>
              <a:rPr lang="es-MX" b="1" i="1" dirty="0">
                <a:latin typeface="Times New Roman"/>
                <a:ea typeface="Times New Roman"/>
                <a:cs typeface="Noto Sans Symbols"/>
              </a:rPr>
              <a:t>9,6% </a:t>
            </a:r>
            <a:r>
              <a:rPr lang="es-MX" dirty="0">
                <a:latin typeface="Times New Roman"/>
                <a:ea typeface="Times New Roman"/>
                <a:cs typeface="Noto Sans Symbols"/>
              </a:rPr>
              <a:t>en </a:t>
            </a:r>
            <a:r>
              <a:rPr lang="es-MX" b="1" i="1" dirty="0">
                <a:latin typeface="Times New Roman"/>
                <a:ea typeface="Times New Roman"/>
                <a:cs typeface="Noto Sans Symbols"/>
              </a:rPr>
              <a:t>Carabobo</a:t>
            </a:r>
            <a:r>
              <a:rPr lang="es-MX" sz="1400" dirty="0">
                <a:latin typeface="Times New Roman"/>
                <a:ea typeface="Times New Roman"/>
                <a:cs typeface="Noto Sans Symbols"/>
              </a:rPr>
              <a:t>.</a:t>
            </a:r>
          </a:p>
          <a:p>
            <a:pPr algn="just">
              <a:spcAft>
                <a:spcPts val="0"/>
              </a:spcAft>
            </a:pPr>
            <a:r>
              <a:rPr lang="es-VE" sz="1200" dirty="0">
                <a:latin typeface="Times New Roman" panose="02020603050405020304" pitchFamily="18" charset="0"/>
              </a:rPr>
              <a:t> </a:t>
            </a:r>
            <a:endParaRPr lang="es-VE" dirty="0"/>
          </a:p>
        </p:txBody>
      </p:sp>
      <p:pic>
        <p:nvPicPr>
          <p:cNvPr id="6" name="Imagen 5">
            <a:extLst>
              <a:ext uri="{FF2B5EF4-FFF2-40B4-BE49-F238E27FC236}">
                <a16:creationId xmlns:a16="http://schemas.microsoft.com/office/drawing/2014/main" id="{B51214D7-856C-54C3-85B5-1231678D94B2}"/>
              </a:ext>
            </a:extLst>
          </p:cNvPr>
          <p:cNvPicPr>
            <a:picLocks noChangeAspect="1"/>
          </p:cNvPicPr>
          <p:nvPr/>
        </p:nvPicPr>
        <p:blipFill>
          <a:blip r:embed="rId4"/>
          <a:stretch>
            <a:fillRect/>
          </a:stretch>
        </p:blipFill>
        <p:spPr>
          <a:xfrm>
            <a:off x="7307816" y="1196853"/>
            <a:ext cx="1810669" cy="3603048"/>
          </a:xfrm>
          <a:prstGeom prst="rect">
            <a:avLst/>
          </a:prstGeom>
        </p:spPr>
      </p:pic>
    </p:spTree>
    <p:extLst>
      <p:ext uri="{BB962C8B-B14F-4D97-AF65-F5344CB8AC3E}">
        <p14:creationId xmlns:p14="http://schemas.microsoft.com/office/powerpoint/2010/main" val="2996383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3"/>
          <a:stretch>
            <a:fillRect/>
          </a:stretch>
        </p:blipFill>
        <p:spPr>
          <a:xfrm>
            <a:off x="-4260" y="4802094"/>
            <a:ext cx="9144793" cy="341406"/>
          </a:xfrm>
          <a:prstGeom prst="rect">
            <a:avLst/>
          </a:prstGeom>
        </p:spPr>
      </p:pic>
      <p:pic>
        <p:nvPicPr>
          <p:cNvPr id="6" name="Imagen 5"/>
          <p:cNvPicPr>
            <a:picLocks noChangeAspect="1"/>
          </p:cNvPicPr>
          <p:nvPr/>
        </p:nvPicPr>
        <p:blipFill>
          <a:blip r:embed="rId3"/>
          <a:stretch>
            <a:fillRect/>
          </a:stretch>
        </p:blipFill>
        <p:spPr>
          <a:xfrm>
            <a:off x="-397" y="0"/>
            <a:ext cx="9144793" cy="341406"/>
          </a:xfrm>
          <a:prstGeom prst="rect">
            <a:avLst/>
          </a:prstGeom>
        </p:spPr>
      </p:pic>
      <p:sp>
        <p:nvSpPr>
          <p:cNvPr id="8" name="Rectángulo 7"/>
          <p:cNvSpPr/>
          <p:nvPr/>
        </p:nvSpPr>
        <p:spPr>
          <a:xfrm>
            <a:off x="251520" y="2427734"/>
            <a:ext cx="7056784" cy="276999"/>
          </a:xfrm>
          <a:prstGeom prst="rect">
            <a:avLst/>
          </a:prstGeom>
        </p:spPr>
        <p:txBody>
          <a:bodyPr wrap="square">
            <a:spAutoFit/>
          </a:bodyPr>
          <a:lstStyle/>
          <a:p>
            <a:pPr algn="just"/>
            <a:r>
              <a:rPr lang="es-VE" sz="1200" dirty="0">
                <a:latin typeface="Times New Roman" panose="02020603050405020304" pitchFamily="18" charset="0"/>
              </a:rPr>
              <a:t> </a:t>
            </a:r>
            <a:endParaRPr lang="es-VE" sz="1400" dirty="0">
              <a:effectLst/>
              <a:latin typeface="Noto Sans Symbols"/>
              <a:ea typeface="Noto Sans Symbols"/>
              <a:cs typeface="Noto Sans Symbols"/>
            </a:endParaRPr>
          </a:p>
        </p:txBody>
      </p:sp>
      <p:sp>
        <p:nvSpPr>
          <p:cNvPr id="12" name="Rectángulo 5"/>
          <p:cNvSpPr/>
          <p:nvPr/>
        </p:nvSpPr>
        <p:spPr>
          <a:xfrm>
            <a:off x="149950" y="507011"/>
            <a:ext cx="2204834" cy="584775"/>
          </a:xfrm>
          <a:prstGeom prst="rect">
            <a:avLst/>
          </a:prstGeom>
        </p:spPr>
        <p:txBody>
          <a:bodyPr wrap="none">
            <a:spAutoFit/>
          </a:bodyPr>
          <a:lstStyle/>
          <a:p>
            <a:pPr lvl="0" algn="just"/>
            <a:r>
              <a:rPr lang="es-VE" sz="3200" b="1" dirty="0">
                <a:solidFill>
                  <a:srgbClr val="FF9933"/>
                </a:solidFill>
                <a:latin typeface="+mj-lt"/>
              </a:rPr>
              <a:t>Motivación</a:t>
            </a:r>
            <a:r>
              <a:rPr lang="es-VE" sz="3200" dirty="0">
                <a:solidFill>
                  <a:prstClr val="black"/>
                </a:solidFill>
                <a:latin typeface="+mj-lt"/>
              </a:rPr>
              <a:t> </a:t>
            </a:r>
          </a:p>
        </p:txBody>
      </p:sp>
      <p:sp>
        <p:nvSpPr>
          <p:cNvPr id="13" name="Rectángulo 6"/>
          <p:cNvSpPr/>
          <p:nvPr/>
        </p:nvSpPr>
        <p:spPr>
          <a:xfrm>
            <a:off x="149950" y="1257391"/>
            <a:ext cx="7884368" cy="3036024"/>
          </a:xfrm>
          <a:prstGeom prst="rect">
            <a:avLst/>
          </a:prstGeom>
        </p:spPr>
        <p:txBody>
          <a:bodyPr wrap="square">
            <a:spAutoFit/>
          </a:bodyPr>
          <a:lstStyle/>
          <a:p>
            <a:pPr marL="342900" lvl="0" indent="-342900" algn="just">
              <a:lnSpc>
                <a:spcPct val="107000"/>
              </a:lnSpc>
              <a:spcAft>
                <a:spcPts val="0"/>
              </a:spcAft>
              <a:buFont typeface="Arial"/>
              <a:buChar char="●"/>
            </a:pPr>
            <a:r>
              <a:rPr lang="es-MX" dirty="0">
                <a:latin typeface="Times New Roman"/>
                <a:ea typeface="Times New Roman"/>
                <a:cs typeface="Noto Sans Symbols"/>
              </a:rPr>
              <a:t>En el </a:t>
            </a:r>
            <a:r>
              <a:rPr lang="es-MX" b="1" i="1" dirty="0">
                <a:latin typeface="Times New Roman"/>
                <a:ea typeface="Times New Roman"/>
                <a:cs typeface="Noto Sans Symbols"/>
              </a:rPr>
              <a:t>17%</a:t>
            </a:r>
            <a:r>
              <a:rPr lang="es-MX" dirty="0">
                <a:latin typeface="Times New Roman"/>
                <a:ea typeface="Times New Roman"/>
                <a:cs typeface="Noto Sans Symbols"/>
              </a:rPr>
              <a:t> de los casos una </a:t>
            </a:r>
            <a:r>
              <a:rPr lang="es-MX" b="1" i="1" dirty="0">
                <a:latin typeface="Times New Roman"/>
                <a:ea typeface="Times New Roman"/>
                <a:cs typeface="Noto Sans Symbols"/>
              </a:rPr>
              <a:t>escena de celos o alegato de infidelidad íntima</a:t>
            </a:r>
            <a:r>
              <a:rPr lang="es-MX" dirty="0">
                <a:latin typeface="Times New Roman"/>
                <a:ea typeface="Times New Roman"/>
                <a:cs typeface="Noto Sans Symbols"/>
              </a:rPr>
              <a:t>.</a:t>
            </a:r>
          </a:p>
          <a:p>
            <a:pPr marL="342900" lvl="0" indent="-342900" algn="just">
              <a:lnSpc>
                <a:spcPct val="107000"/>
              </a:lnSpc>
              <a:spcAft>
                <a:spcPts val="0"/>
              </a:spcAft>
              <a:buFont typeface="Arial"/>
              <a:buChar char="●"/>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dirty="0">
                <a:latin typeface="Times New Roman"/>
                <a:ea typeface="Times New Roman"/>
                <a:cs typeface="Noto Sans Symbols"/>
              </a:rPr>
              <a:t>En el </a:t>
            </a:r>
            <a:r>
              <a:rPr lang="es-MX" b="1" i="1" dirty="0">
                <a:latin typeface="Times New Roman"/>
                <a:ea typeface="Times New Roman"/>
                <a:cs typeface="Noto Sans Symbols"/>
              </a:rPr>
              <a:t>6,7% </a:t>
            </a:r>
            <a:r>
              <a:rPr lang="es-MX" dirty="0">
                <a:latin typeface="Times New Roman"/>
                <a:ea typeface="Times New Roman"/>
                <a:cs typeface="Noto Sans Symbols"/>
              </a:rPr>
              <a:t>de los casos </a:t>
            </a:r>
            <a:r>
              <a:rPr lang="es-MX" b="1" i="1" dirty="0">
                <a:latin typeface="Times New Roman"/>
                <a:ea typeface="Times New Roman"/>
                <a:cs typeface="Noto Sans Symbols"/>
              </a:rPr>
              <a:t>venganza de organizaciones criminales.</a:t>
            </a:r>
          </a:p>
          <a:p>
            <a:pPr lvl="0" algn="just">
              <a:lnSpc>
                <a:spcPct val="107000"/>
              </a:lnSpc>
              <a:spcAft>
                <a:spcPts val="0"/>
              </a:spcAft>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dirty="0">
                <a:latin typeface="Times New Roman"/>
                <a:ea typeface="Times New Roman"/>
                <a:cs typeface="Noto Sans Symbols"/>
              </a:rPr>
              <a:t>Un </a:t>
            </a:r>
            <a:r>
              <a:rPr lang="es-MX" b="1" i="1" dirty="0">
                <a:latin typeface="Times New Roman"/>
                <a:ea typeface="Times New Roman"/>
                <a:cs typeface="Noto Sans Symbols"/>
              </a:rPr>
              <a:t>6% </a:t>
            </a:r>
            <a:r>
              <a:rPr lang="es-MX" dirty="0">
                <a:latin typeface="Times New Roman"/>
                <a:ea typeface="Times New Roman"/>
                <a:cs typeface="Noto Sans Symbols"/>
              </a:rPr>
              <a:t>registra como aparente motivación del agresor el hecho de</a:t>
            </a:r>
          </a:p>
          <a:p>
            <a:pPr lvl="0" algn="just">
              <a:lnSpc>
                <a:spcPct val="107000"/>
              </a:lnSpc>
              <a:spcAft>
                <a:spcPts val="0"/>
              </a:spcAft>
            </a:pPr>
            <a:r>
              <a:rPr lang="es-MX" dirty="0">
                <a:latin typeface="Times New Roman"/>
                <a:ea typeface="Times New Roman"/>
                <a:cs typeface="Noto Sans Symbols"/>
              </a:rPr>
              <a:t>que </a:t>
            </a:r>
            <a:r>
              <a:rPr lang="es-MX" b="1" i="1" dirty="0">
                <a:latin typeface="Times New Roman"/>
                <a:ea typeface="Times New Roman"/>
                <a:cs typeface="Noto Sans Symbols"/>
              </a:rPr>
              <a:t>la víctima había decidido separarse</a:t>
            </a:r>
            <a:r>
              <a:rPr lang="es-MX" dirty="0">
                <a:latin typeface="Times New Roman"/>
                <a:ea typeface="Times New Roman"/>
                <a:cs typeface="Noto Sans Symbols"/>
              </a:rPr>
              <a:t> de la relación.</a:t>
            </a:r>
          </a:p>
          <a:p>
            <a:pPr marL="342900" lvl="0" indent="-342900" algn="just">
              <a:lnSpc>
                <a:spcPct val="107000"/>
              </a:lnSpc>
              <a:spcAft>
                <a:spcPts val="0"/>
              </a:spcAft>
              <a:buFont typeface="Arial"/>
              <a:buChar char="●"/>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dirty="0">
                <a:latin typeface="Times New Roman"/>
                <a:ea typeface="Times New Roman"/>
                <a:cs typeface="Noto Sans Symbols"/>
              </a:rPr>
              <a:t>Otro </a:t>
            </a:r>
            <a:r>
              <a:rPr lang="es-MX" b="1" i="1" dirty="0">
                <a:latin typeface="Times New Roman"/>
                <a:ea typeface="Times New Roman"/>
                <a:cs typeface="Noto Sans Symbols"/>
              </a:rPr>
              <a:t>6% </a:t>
            </a:r>
            <a:r>
              <a:rPr lang="es-MX" dirty="0">
                <a:latin typeface="Times New Roman"/>
                <a:ea typeface="Times New Roman"/>
                <a:cs typeface="Noto Sans Symbols"/>
              </a:rPr>
              <a:t>registró </a:t>
            </a:r>
            <a:r>
              <a:rPr lang="es-MX" b="1" i="1" dirty="0">
                <a:latin typeface="Times New Roman"/>
                <a:ea typeface="Times New Roman"/>
                <a:cs typeface="Noto Sans Symbols"/>
              </a:rPr>
              <a:t>ataque o agresión sexual</a:t>
            </a:r>
            <a:r>
              <a:rPr lang="es-MX" dirty="0">
                <a:latin typeface="Times New Roman"/>
                <a:ea typeface="Times New Roman"/>
                <a:cs typeface="Noto Sans Symbols"/>
              </a:rPr>
              <a:t>.</a:t>
            </a:r>
          </a:p>
          <a:p>
            <a:pPr lvl="0" algn="just">
              <a:lnSpc>
                <a:spcPct val="107000"/>
              </a:lnSpc>
              <a:spcAft>
                <a:spcPts val="0"/>
              </a:spcAft>
            </a:pPr>
            <a:endParaRPr lang="es-MX" dirty="0">
              <a:latin typeface="Times New Roman"/>
              <a:ea typeface="Times New Roman"/>
              <a:cs typeface="Noto Sans Symbols"/>
            </a:endParaRPr>
          </a:p>
          <a:p>
            <a:pPr marL="342900" lvl="0" indent="-342900" algn="just">
              <a:lnSpc>
                <a:spcPct val="107000"/>
              </a:lnSpc>
              <a:spcAft>
                <a:spcPts val="0"/>
              </a:spcAft>
              <a:buFont typeface="Arial"/>
              <a:buChar char="●"/>
            </a:pPr>
            <a:r>
              <a:rPr lang="es-MX" dirty="0">
                <a:latin typeface="Times New Roman"/>
                <a:ea typeface="Times New Roman"/>
                <a:cs typeface="Noto Sans Symbols"/>
              </a:rPr>
              <a:t>Un </a:t>
            </a:r>
            <a:r>
              <a:rPr lang="es-MX" b="1" i="1" dirty="0">
                <a:latin typeface="Times New Roman"/>
                <a:ea typeface="Times New Roman"/>
                <a:cs typeface="Noto Sans Symbols"/>
              </a:rPr>
              <a:t>3,5%</a:t>
            </a:r>
            <a:r>
              <a:rPr lang="es-MX" dirty="0">
                <a:latin typeface="Times New Roman"/>
                <a:ea typeface="Times New Roman"/>
                <a:cs typeface="Noto Sans Symbols"/>
              </a:rPr>
              <a:t> registra un </a:t>
            </a:r>
            <a:r>
              <a:rPr lang="es-MX" b="1" i="1" dirty="0">
                <a:latin typeface="Times New Roman"/>
                <a:ea typeface="Times New Roman"/>
                <a:cs typeface="Noto Sans Symbols"/>
              </a:rPr>
              <a:t>femicidio en medio de violencia obstétrica</a:t>
            </a:r>
            <a:r>
              <a:rPr lang="es-MX" dirty="0">
                <a:latin typeface="Times New Roman"/>
                <a:ea typeface="Times New Roman"/>
                <a:cs typeface="Noto Sans Symbols"/>
              </a:rPr>
              <a:t>.</a:t>
            </a:r>
          </a:p>
        </p:txBody>
      </p:sp>
      <p:pic>
        <p:nvPicPr>
          <p:cNvPr id="2" name="Imagen 1">
            <a:extLst>
              <a:ext uri="{FF2B5EF4-FFF2-40B4-BE49-F238E27FC236}">
                <a16:creationId xmlns:a16="http://schemas.microsoft.com/office/drawing/2014/main" id="{9C6375EE-280C-0123-0E4F-3AE0702D62FC}"/>
              </a:ext>
            </a:extLst>
          </p:cNvPr>
          <p:cNvPicPr>
            <a:picLocks noChangeAspect="1"/>
          </p:cNvPicPr>
          <p:nvPr/>
        </p:nvPicPr>
        <p:blipFill>
          <a:blip r:embed="rId4"/>
          <a:stretch>
            <a:fillRect/>
          </a:stretch>
        </p:blipFill>
        <p:spPr>
          <a:xfrm>
            <a:off x="7522567" y="349808"/>
            <a:ext cx="1548518" cy="4462659"/>
          </a:xfrm>
          <a:prstGeom prst="rect">
            <a:avLst/>
          </a:prstGeom>
        </p:spPr>
      </p:pic>
    </p:spTree>
    <p:extLst>
      <p:ext uri="{BB962C8B-B14F-4D97-AF65-F5344CB8AC3E}">
        <p14:creationId xmlns:p14="http://schemas.microsoft.com/office/powerpoint/2010/main" val="40213962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1506</TotalTime>
  <Words>1568</Words>
  <Application>Microsoft Office PowerPoint</Application>
  <PresentationFormat>Presentación en pantalla (16:9)</PresentationFormat>
  <Paragraphs>190</Paragraphs>
  <Slides>19</Slides>
  <Notes>19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Arial</vt:lpstr>
      <vt:lpstr>Arial Black</vt:lpstr>
      <vt:lpstr>Calibri</vt:lpstr>
      <vt:lpstr>Noto Sans Symbols</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JGColina-Moreno</dc:creator>
  <cp:lastModifiedBy>Comunicaciones CEPAZ</cp:lastModifiedBy>
  <cp:revision>418</cp:revision>
  <dcterms:created xsi:type="dcterms:W3CDTF">2020-11-12T15:57:02Z</dcterms:created>
  <dcterms:modified xsi:type="dcterms:W3CDTF">2023-04-06T13:23:42Z</dcterms:modified>
</cp:coreProperties>
</file>